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59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B3481-1139-EE40-BDBD-DCB9E16C4A32}" type="datetimeFigureOut">
              <a:rPr lang="en-US" smtClean="0"/>
              <a:t>7/10/16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3FA2F-0EC4-BC47-9219-611801FFC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67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hyperlink" Target="http://www.genecards.org/cgi-bin/carddisp.pl?gene=ZDHHC1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9B980-D9D0-1643-8053-0A73748E0BC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9B980-D9D0-1643-8053-0A73748E0BC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45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333333"/>
                </a:solidFill>
                <a:latin typeface="Helvetica W01 Roman" charset="0"/>
              </a:rPr>
              <a:t>Gene ZDHHC4 is Zinc Finger DHHC-Type Containing 4.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annotations related to this gene include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cytochrome-c oxidase activity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protein-cysteine S-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palmitoyltransferase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activity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An important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paralog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this gene is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ZDHHC1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A60373-ADFB-EE49-8E01-2667462835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4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2A64E-4672-8942-983F-A9A1A703ABC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08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Retrieved genomic regions (window: [-50,+50]) surrounding enriched CAGE peaks</a:t>
            </a:r>
          </a:p>
          <a:p>
            <a:endParaRPr lang="en-US" sz="1200" dirty="0" smtClean="0"/>
          </a:p>
          <a:p>
            <a:r>
              <a:rPr lang="en-US" sz="1200" dirty="0" smtClean="0"/>
              <a:t>Identified enriched motifs within the target regions relative to background</a:t>
            </a:r>
          </a:p>
          <a:p>
            <a:endParaRPr lang="en-US" sz="1200" dirty="0" smtClean="0"/>
          </a:p>
          <a:p>
            <a:r>
              <a:rPr lang="en-US" sz="1200" dirty="0" smtClean="0"/>
              <a:t>Applied the </a:t>
            </a:r>
            <a:r>
              <a:rPr lang="en-US" sz="1200" dirty="0" err="1" smtClean="0"/>
              <a:t>hypergeometic</a:t>
            </a:r>
            <a:r>
              <a:rPr lang="en-US" sz="1200" dirty="0" smtClean="0"/>
              <a:t> enrichment algorithm within HOMER (Heinz </a:t>
            </a:r>
            <a:r>
              <a:rPr lang="en-US" sz="1200" i="1" dirty="0" smtClean="0"/>
              <a:t>et al</a:t>
            </a:r>
            <a:r>
              <a:rPr lang="en-US" sz="1200" dirty="0" smtClean="0"/>
              <a:t>., 2010) </a:t>
            </a:r>
          </a:p>
          <a:p>
            <a:endParaRPr lang="en-US" sz="1200" dirty="0" smtClean="0"/>
          </a:p>
          <a:p>
            <a:r>
              <a:rPr lang="en-US" sz="1200" dirty="0" smtClean="0"/>
              <a:t>Obtained &gt;25 putative core promoter motifs above background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A60373-ADFB-EE49-8E01-2667462835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6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A60373-ADFB-EE49-8E01-2667462835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36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B29A4-3429-C543-B11D-E27C22FE6A2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91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F7ED7-B44A-8B41-85BE-21BC3B55908A}" type="datetimeFigureOut">
              <a:rPr lang="en-US" smtClean="0"/>
              <a:t>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B0D8-549B-3E4B-9C73-4EA3A6058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2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F7ED7-B44A-8B41-85BE-21BC3B55908A}" type="datetimeFigureOut">
              <a:rPr lang="en-US" smtClean="0"/>
              <a:t>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B0D8-549B-3E4B-9C73-4EA3A6058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2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F7ED7-B44A-8B41-85BE-21BC3B55908A}" type="datetimeFigureOut">
              <a:rPr lang="en-US" smtClean="0"/>
              <a:t>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B0D8-549B-3E4B-9C73-4EA3A6058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20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F7ED7-B44A-8B41-85BE-21BC3B55908A}" type="datetimeFigureOut">
              <a:rPr lang="en-US" smtClean="0"/>
              <a:t>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B0D8-549B-3E4B-9C73-4EA3A6058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9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F7ED7-B44A-8B41-85BE-21BC3B55908A}" type="datetimeFigureOut">
              <a:rPr lang="en-US" smtClean="0"/>
              <a:t>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B0D8-549B-3E4B-9C73-4EA3A6058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96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F7ED7-B44A-8B41-85BE-21BC3B55908A}" type="datetimeFigureOut">
              <a:rPr lang="en-US" smtClean="0"/>
              <a:t>7/10/16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B0D8-549B-3E4B-9C73-4EA3A6058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98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F7ED7-B44A-8B41-85BE-21BC3B55908A}" type="datetimeFigureOut">
              <a:rPr lang="en-US" smtClean="0"/>
              <a:t>7/10/16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B0D8-549B-3E4B-9C73-4EA3A6058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81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F7ED7-B44A-8B41-85BE-21BC3B55908A}" type="datetimeFigureOut">
              <a:rPr lang="en-US" smtClean="0"/>
              <a:t>7/10/16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B0D8-549B-3E4B-9C73-4EA3A6058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40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F7ED7-B44A-8B41-85BE-21BC3B55908A}" type="datetimeFigureOut">
              <a:rPr lang="en-US" smtClean="0"/>
              <a:t>7/10/16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B0D8-549B-3E4B-9C73-4EA3A6058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460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F7ED7-B44A-8B41-85BE-21BC3B55908A}" type="datetimeFigureOut">
              <a:rPr lang="en-US" smtClean="0"/>
              <a:t>7/10/16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B0D8-549B-3E4B-9C73-4EA3A6058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2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F7ED7-B44A-8B41-85BE-21BC3B55908A}" type="datetimeFigureOut">
              <a:rPr lang="en-US" smtClean="0"/>
              <a:t>7/10/16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4B0D8-549B-3E4B-9C73-4EA3A6058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41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F7ED7-B44A-8B41-85BE-21BC3B55908A}" type="datetimeFigureOut">
              <a:rPr lang="en-US" smtClean="0"/>
              <a:t>7/10/16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4B0D8-549B-3E4B-9C73-4EA3A6058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28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4.JP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tiff"/><Relationship Id="rId5" Type="http://schemas.openxmlformats.org/officeDocument/2006/relationships/image" Target="../media/image35.png"/><Relationship Id="rId6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9323" y="1573314"/>
            <a:ext cx="11529689" cy="1725941"/>
          </a:xfrm>
        </p:spPr>
        <p:txBody>
          <a:bodyPr>
            <a:noAutofit/>
          </a:bodyPr>
          <a:lstStyle/>
          <a:p>
            <a:r>
              <a:rPr lang="en-US" sz="3600" dirty="0"/>
              <a:t> Promoter architecture and sex-specific gene expression in the </a:t>
            </a:r>
            <a:r>
              <a:rPr lang="en-US" sz="3600" dirty="0" err="1"/>
              <a:t>microcrustacean</a:t>
            </a:r>
            <a:r>
              <a:rPr lang="en-US" sz="3600" dirty="0"/>
              <a:t> </a:t>
            </a:r>
            <a:r>
              <a:rPr lang="en-US" sz="3600" i="1" dirty="0"/>
              <a:t>Daphnia </a:t>
            </a:r>
            <a:r>
              <a:rPr lang="en-US" sz="3600" i="1" dirty="0" err="1"/>
              <a:t>pulex</a:t>
            </a:r>
            <a:r>
              <a:rPr lang="en-US" sz="3600" dirty="0"/>
              <a:t> revealed by </a:t>
            </a:r>
            <a:r>
              <a:rPr lang="en-US" sz="3600" dirty="0" smtClean="0"/>
              <a:t>profiling of 5’-mRNA ends</a:t>
            </a:r>
            <a:r>
              <a:rPr lang="en-US" sz="3600" dirty="0"/>
              <a:t>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99986" y="4834362"/>
            <a:ext cx="5478521" cy="2023638"/>
          </a:xfrm>
        </p:spPr>
        <p:txBody>
          <a:bodyPr>
            <a:noAutofit/>
          </a:bodyPr>
          <a:lstStyle/>
          <a:p>
            <a:r>
              <a:rPr lang="en-US" b="1" dirty="0"/>
              <a:t>R. Taylor </a:t>
            </a:r>
            <a:r>
              <a:rPr lang="en-US" b="1" dirty="0" err="1" smtClean="0"/>
              <a:t>Raborn</a:t>
            </a:r>
            <a:r>
              <a:rPr lang="en-US" b="1" dirty="0"/>
              <a:t> </a:t>
            </a:r>
            <a:endParaRPr lang="en-US" b="1" dirty="0" smtClean="0"/>
          </a:p>
          <a:p>
            <a:r>
              <a:rPr lang="en-US" sz="2000" dirty="0" smtClean="0"/>
              <a:t>Postdoctoral </a:t>
            </a:r>
            <a:r>
              <a:rPr lang="en-US" sz="2000" dirty="0"/>
              <a:t>Fellow</a:t>
            </a:r>
          </a:p>
          <a:p>
            <a:r>
              <a:rPr lang="en-US" sz="2000" dirty="0"/>
              <a:t>Department of </a:t>
            </a:r>
            <a:r>
              <a:rPr lang="en-US" sz="2000" dirty="0" smtClean="0"/>
              <a:t>Biology,</a:t>
            </a:r>
          </a:p>
          <a:p>
            <a:r>
              <a:rPr lang="en-US" sz="2000" dirty="0" smtClean="0"/>
              <a:t>Indiana University</a:t>
            </a:r>
          </a:p>
          <a:p>
            <a:r>
              <a:rPr lang="en-US" sz="2000" dirty="0" smtClean="0"/>
              <a:t>@</a:t>
            </a:r>
            <a:r>
              <a:rPr lang="en-US" sz="2000" dirty="0" err="1" smtClean="0"/>
              <a:t>rtraborn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8707107" y="5362205"/>
            <a:ext cx="3318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Regulatory </a:t>
            </a:r>
            <a:r>
              <a:rPr lang="en-US" sz="2400" dirty="0" smtClean="0"/>
              <a:t>Genomics SIG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0" y="5362205"/>
            <a:ext cx="3364992" cy="13707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107" y="5891722"/>
            <a:ext cx="3364992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1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952" y="1013880"/>
            <a:ext cx="5605026" cy="576072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710224" y="64479"/>
            <a:ext cx="11060482" cy="1143000"/>
          </a:xfrm>
        </p:spPr>
        <p:txBody>
          <a:bodyPr>
            <a:noAutofit/>
          </a:bodyPr>
          <a:lstStyle/>
          <a:p>
            <a:r>
              <a:rPr lang="en-US" sz="2800" i="1" dirty="0"/>
              <a:t>Daphnia</a:t>
            </a:r>
            <a:r>
              <a:rPr lang="en-US" sz="2800" dirty="0"/>
              <a:t>’s life cycle comprises sexual and </a:t>
            </a:r>
            <a:r>
              <a:rPr lang="en-US" sz="2800" dirty="0" smtClean="0"/>
              <a:t>asexual reproductive </a:t>
            </a:r>
            <a:r>
              <a:rPr lang="en-US" sz="2800" dirty="0"/>
              <a:t>pathways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C8D-7D61-6145-BECC-FD27FBF75F5F}" type="slidenum">
              <a:rPr lang="en-US" smtClean="0"/>
              <a:t>10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0" y="6581001"/>
            <a:ext cx="2286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 Credit: D</a:t>
            </a:r>
            <a:r>
              <a:rPr lang="en-US" sz="1400" dirty="0"/>
              <a:t>. Ebert, </a:t>
            </a:r>
            <a:r>
              <a:rPr lang="en-US" sz="1400" dirty="0" smtClean="0"/>
              <a:t>2005</a:t>
            </a:r>
            <a:r>
              <a:rPr lang="en-US" sz="1400" dirty="0"/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6866861" y="2858730"/>
            <a:ext cx="1743739" cy="2287427"/>
          </a:xfrm>
          <a:prstGeom prst="rect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56589" y="1207478"/>
            <a:ext cx="1124155" cy="1597303"/>
          </a:xfrm>
          <a:prstGeom prst="rect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31129" y="4508205"/>
            <a:ext cx="1668650" cy="203070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3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1016"/>
            <a:ext cx="12052300" cy="980523"/>
          </a:xfrm>
        </p:spPr>
        <p:txBody>
          <a:bodyPr>
            <a:normAutofit/>
          </a:bodyPr>
          <a:lstStyle/>
          <a:p>
            <a:pPr algn="ctr"/>
            <a:r>
              <a:rPr lang="en-US" sz="4000" i="1" dirty="0" smtClean="0"/>
              <a:t>D. </a:t>
            </a:r>
            <a:r>
              <a:rPr lang="en-US" sz="4000" i="1" dirty="0" err="1" smtClean="0"/>
              <a:t>pulex</a:t>
            </a:r>
            <a:r>
              <a:rPr lang="en-US" sz="4000" dirty="0" smtClean="0"/>
              <a:t> has a compact, gene-rich genome</a:t>
            </a:r>
            <a:endParaRPr lang="en-US" sz="4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C8D-7D61-6145-BECC-FD27FBF75F5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9530" y="5142500"/>
            <a:ext cx="39129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Note: only results from nuclear genome are shown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30240" y="2387319"/>
          <a:ext cx="4663440" cy="2755181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743200"/>
                <a:gridCol w="1920240"/>
              </a:tblGrid>
              <a:tr h="220424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bg1"/>
                          </a:solidFill>
                        </a:rPr>
                        <a:t>Criterion</a:t>
                      </a:r>
                      <a:r>
                        <a:rPr lang="en-US" sz="1600" b="0" baseline="30000" dirty="0" smtClean="0">
                          <a:solidFill>
                            <a:schemeClr val="bg1"/>
                          </a:solidFill>
                        </a:rPr>
                        <a:t>%</a:t>
                      </a:r>
                      <a:endParaRPr lang="en-US" sz="1600" b="0" baseline="30000" dirty="0">
                        <a:solidFill>
                          <a:schemeClr val="bg1"/>
                        </a:solidFill>
                      </a:endParaRPr>
                    </a:p>
                  </a:txBody>
                  <a:tcPr marL="80087" marR="80087" marT="40045" marB="40045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1" dirty="0" smtClean="0">
                          <a:solidFill>
                            <a:schemeClr val="bg1"/>
                          </a:solidFill>
                        </a:rPr>
                        <a:t>D.</a:t>
                      </a:r>
                      <a:r>
                        <a:rPr lang="en-US" sz="1600" b="0" i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0" i="1" baseline="0" dirty="0" err="1" smtClean="0">
                          <a:solidFill>
                            <a:schemeClr val="bg1"/>
                          </a:solidFill>
                        </a:rPr>
                        <a:t>pulex</a:t>
                      </a:r>
                      <a:r>
                        <a:rPr lang="en-US" sz="1600" b="0" i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0" i="0" baseline="0" dirty="0" smtClean="0">
                          <a:solidFill>
                            <a:schemeClr val="bg1"/>
                          </a:solidFill>
                        </a:rPr>
                        <a:t>JGI v1.1</a:t>
                      </a:r>
                      <a:endParaRPr lang="en-US" sz="1600" b="0" i="0" dirty="0">
                        <a:solidFill>
                          <a:schemeClr val="bg1"/>
                        </a:solidFill>
                      </a:endParaRPr>
                    </a:p>
                  </a:txBody>
                  <a:tcPr marL="80087" marR="80087" marT="40045" marB="40045" anchor="ctr">
                    <a:solidFill>
                      <a:schemeClr val="tx1"/>
                    </a:solidFill>
                  </a:tcPr>
                </a:tc>
              </a:tr>
              <a:tr h="41715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Number of scaffolds</a:t>
                      </a:r>
                      <a:endParaRPr lang="en-US" sz="1600" dirty="0"/>
                    </a:p>
                  </a:txBody>
                  <a:tcPr marL="80087" marR="80087" marT="40045" marB="4004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5,191</a:t>
                      </a:r>
                      <a:endParaRPr lang="en-US" sz="1800" dirty="0"/>
                    </a:p>
                  </a:txBody>
                  <a:tcPr marL="80087" marR="80087" marT="40045" marB="40045" anchor="ctr"/>
                </a:tc>
              </a:tr>
              <a:tr h="5807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Ave.</a:t>
                      </a:r>
                      <a:r>
                        <a:rPr lang="en-US" sz="1600" baseline="0" dirty="0" smtClean="0"/>
                        <a:t> length of scaffolds (</a:t>
                      </a:r>
                      <a:r>
                        <a:rPr lang="en-US" sz="1600" baseline="0" dirty="0" err="1" smtClean="0"/>
                        <a:t>bp</a:t>
                      </a:r>
                      <a:r>
                        <a:rPr lang="en-US" sz="1600" baseline="0" dirty="0" smtClean="0"/>
                        <a:t>)</a:t>
                      </a:r>
                      <a:endParaRPr lang="en-US" sz="1600" dirty="0"/>
                    </a:p>
                  </a:txBody>
                  <a:tcPr marL="80087" marR="80087" marT="40045" marB="4004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9,660</a:t>
                      </a:r>
                      <a:endParaRPr lang="en-US" sz="1800" dirty="0"/>
                    </a:p>
                  </a:txBody>
                  <a:tcPr marL="80087" marR="80087" marT="40045" marB="40045" anchor="ctr"/>
                </a:tc>
              </a:tr>
              <a:tr h="41715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Length of N50 scaffold (</a:t>
                      </a:r>
                      <a:r>
                        <a:rPr lang="en-US" sz="1600" dirty="0" err="1" smtClean="0"/>
                        <a:t>bp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 marL="80087" marR="80087" marT="40045" marB="4004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318,519</a:t>
                      </a:r>
                      <a:endParaRPr lang="en-US" sz="1800" dirty="0"/>
                    </a:p>
                  </a:txBody>
                  <a:tcPr marL="80087" marR="80087" marT="40045" marB="40045" anchor="ctr"/>
                </a:tc>
              </a:tr>
              <a:tr h="59905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Length of largest</a:t>
                      </a:r>
                      <a:r>
                        <a:rPr lang="en-US" sz="1600" baseline="0" dirty="0" smtClean="0"/>
                        <a:t> scaffold (</a:t>
                      </a:r>
                      <a:r>
                        <a:rPr lang="en-US" sz="1600" baseline="0" dirty="0" err="1" smtClean="0"/>
                        <a:t>bp</a:t>
                      </a:r>
                      <a:r>
                        <a:rPr lang="en-US" sz="1600" baseline="0" dirty="0" smtClean="0"/>
                        <a:t>)</a:t>
                      </a:r>
                      <a:endParaRPr lang="en-US" sz="1600" dirty="0"/>
                    </a:p>
                  </a:txBody>
                  <a:tcPr marL="80087" marR="80087" marT="40045" marB="4004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4,193,030</a:t>
                      </a:r>
                      <a:endParaRPr lang="en-US" sz="1800" dirty="0"/>
                    </a:p>
                  </a:txBody>
                  <a:tcPr marL="80087" marR="80087" marT="40045" marB="40045" anchor="ctr"/>
                </a:tc>
              </a:tr>
              <a:tr h="41715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Length of scaffolds</a:t>
                      </a:r>
                      <a:r>
                        <a:rPr lang="en-US" sz="1600" baseline="0" dirty="0" smtClean="0"/>
                        <a:t> (</a:t>
                      </a:r>
                      <a:r>
                        <a:rPr lang="en-US" sz="1600" baseline="0" dirty="0" err="1" smtClean="0"/>
                        <a:t>bp</a:t>
                      </a:r>
                      <a:r>
                        <a:rPr lang="en-US" sz="1600" baseline="0" dirty="0" smtClean="0"/>
                        <a:t>)</a:t>
                      </a:r>
                      <a:endParaRPr lang="en-US" sz="1600" dirty="0"/>
                    </a:p>
                  </a:txBody>
                  <a:tcPr marL="80087" marR="80087" marT="40045" marB="4004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197,261,574</a:t>
                      </a:r>
                      <a:endParaRPr lang="en-US" sz="1800" dirty="0"/>
                    </a:p>
                  </a:txBody>
                  <a:tcPr marL="80087" marR="80087" marT="40045" marB="40045" anchor="ctr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690360" y="2339481"/>
          <a:ext cx="4663440" cy="1825167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2743200"/>
                <a:gridCol w="1920240"/>
              </a:tblGrid>
              <a:tr h="341807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Number</a:t>
                      </a:r>
                      <a:r>
                        <a:rPr lang="en-US" sz="1600" baseline="0" dirty="0" smtClean="0"/>
                        <a:t> of chromosomes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12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Estimated genome</a:t>
                      </a:r>
                      <a:r>
                        <a:rPr lang="en-US" sz="1600" baseline="0" dirty="0" smtClean="0"/>
                        <a:t> length (</a:t>
                      </a:r>
                      <a:r>
                        <a:rPr lang="en-US" sz="1600" baseline="0" dirty="0" err="1" smtClean="0"/>
                        <a:t>bp</a:t>
                      </a:r>
                      <a:r>
                        <a:rPr lang="en-US" sz="1600" baseline="0" dirty="0" smtClean="0"/>
                        <a:t>)</a:t>
                      </a:r>
                      <a:endParaRPr lang="en-US" sz="1600" dirty="0"/>
                    </a:p>
                  </a:txBody>
                  <a:tcPr marL="80087" marR="80087" marT="40045" marB="4004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260,000,000</a:t>
                      </a:r>
                      <a:endParaRPr lang="en-US" sz="1600" dirty="0"/>
                    </a:p>
                  </a:txBody>
                  <a:tcPr marL="80087" marR="80087" marT="40045" marB="4004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Number</a:t>
                      </a:r>
                      <a:r>
                        <a:rPr lang="en-US" sz="1600" baseline="0" dirty="0" smtClean="0"/>
                        <a:t> of annotated genes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30,907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GC content </a:t>
                      </a:r>
                      <a:r>
                        <a:rPr lang="en-US" sz="1600" baseline="0" dirty="0" smtClean="0"/>
                        <a:t>(%)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41.6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Ave.</a:t>
                      </a:r>
                      <a:r>
                        <a:rPr lang="en-US" sz="1600" baseline="0" dirty="0" smtClean="0"/>
                        <a:t> intron length (</a:t>
                      </a:r>
                      <a:r>
                        <a:rPr lang="en-US" sz="1600" baseline="0" dirty="0" err="1" smtClean="0"/>
                        <a:t>bp</a:t>
                      </a:r>
                      <a:r>
                        <a:rPr lang="en-US" sz="1600" baseline="0" dirty="0" smtClean="0"/>
                        <a:t>)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170</a:t>
                      </a:r>
                      <a:endParaRPr lang="en-US" sz="1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838194" y="1950488"/>
            <a:ext cx="2848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Assembly Summary (“TCO”)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797691" y="1943588"/>
            <a:ext cx="2184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Annotation </a:t>
            </a:r>
            <a:r>
              <a:rPr lang="en-US" dirty="0"/>
              <a:t>S</a:t>
            </a:r>
            <a:r>
              <a:rPr lang="en-US" dirty="0" smtClean="0"/>
              <a:t>ummary</a:t>
            </a:r>
            <a:endParaRPr lang="en-US" i="1" dirty="0"/>
          </a:p>
        </p:txBody>
      </p:sp>
      <p:sp>
        <p:nvSpPr>
          <p:cNvPr id="13" name="Rectangle 12"/>
          <p:cNvSpPr/>
          <p:nvPr/>
        </p:nvSpPr>
        <p:spPr>
          <a:xfrm>
            <a:off x="0" y="6566098"/>
            <a:ext cx="36763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Colbourne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et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2011.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331:555-561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90360" y="3044432"/>
            <a:ext cx="4663440" cy="358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90360" y="3806206"/>
            <a:ext cx="4663440" cy="358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7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753640" y="538469"/>
            <a:ext cx="9339943" cy="1325563"/>
          </a:xfrm>
        </p:spPr>
        <p:txBody>
          <a:bodyPr/>
          <a:lstStyle/>
          <a:p>
            <a:r>
              <a:rPr lang="en-US" dirty="0" smtClean="0"/>
              <a:t>Culturing and RNA isolation of </a:t>
            </a:r>
            <a:r>
              <a:rPr lang="en-US" i="1" dirty="0" smtClean="0"/>
              <a:t>D. </a:t>
            </a:r>
            <a:r>
              <a:rPr lang="en-US" i="1" dirty="0" err="1" smtClean="0"/>
              <a:t>pulex</a:t>
            </a:r>
            <a:r>
              <a:rPr lang="en-US" i="1" dirty="0" smtClean="0"/>
              <a:t> </a:t>
            </a:r>
            <a:endParaRPr lang="en-US" i="1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62236" y="1991623"/>
            <a:ext cx="7558086" cy="38561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We collected </a:t>
            </a:r>
            <a:r>
              <a:rPr lang="en-US" sz="2400" i="1" dirty="0" smtClean="0"/>
              <a:t>Daphnia</a:t>
            </a:r>
            <a:r>
              <a:rPr lang="en-US" sz="2400" dirty="0" smtClean="0"/>
              <a:t> individuals </a:t>
            </a:r>
            <a:r>
              <a:rPr lang="en-US" sz="2400" dirty="0"/>
              <a:t>from </a:t>
            </a:r>
            <a:r>
              <a:rPr lang="en-US" sz="2400" dirty="0" smtClean="0"/>
              <a:t>three states using manual culturing and size separation.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Total RNA isolated from whole individuals (n=50-100) using mechanical disruption and cell lysis.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Individuals derived from a clone (PA42) originating from a well-characterized natural population in Indiana (Lynch </a:t>
            </a:r>
            <a:r>
              <a:rPr lang="en-US" sz="2400" i="1" dirty="0"/>
              <a:t>et al</a:t>
            </a:r>
            <a:r>
              <a:rPr lang="en-US" sz="2400" dirty="0"/>
              <a:t>., 1989</a:t>
            </a:r>
            <a:r>
              <a:rPr lang="en-US" sz="2400" dirty="0" smtClean="0"/>
              <a:t>).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C8D-7D61-6145-BECC-FD27FBF75F5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262971" y="4922747"/>
            <a:ext cx="209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</a:t>
            </a:r>
            <a:r>
              <a:rPr lang="en-US" i="1" dirty="0" smtClean="0"/>
              <a:t>ith </a:t>
            </a:r>
            <a:r>
              <a:rPr lang="en-US" i="1" dirty="0"/>
              <a:t>Ken </a:t>
            </a:r>
            <a:r>
              <a:rPr lang="en-US" i="1" dirty="0" err="1" smtClean="0"/>
              <a:t>Spitze</a:t>
            </a:r>
            <a:r>
              <a:rPr lang="en-US" i="1" dirty="0" smtClean="0"/>
              <a:t>, PhD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361" y="2928303"/>
            <a:ext cx="1508447" cy="20195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538912"/>
            <a:ext cx="49847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M</a:t>
            </a:r>
            <a:r>
              <a:rPr lang="en-US" sz="1400" dirty="0"/>
              <a:t>. Lynch, K. </a:t>
            </a:r>
            <a:r>
              <a:rPr lang="en-US" sz="1400" dirty="0" err="1"/>
              <a:t>Spitze</a:t>
            </a:r>
            <a:r>
              <a:rPr lang="en-US" sz="1400" dirty="0"/>
              <a:t>, and T. Crease, </a:t>
            </a:r>
            <a:r>
              <a:rPr lang="en-US" sz="1400" b="1" dirty="0" smtClean="0"/>
              <a:t>Evolution</a:t>
            </a:r>
            <a:r>
              <a:rPr lang="en-US" sz="1400" dirty="0"/>
              <a:t>.</a:t>
            </a:r>
            <a:r>
              <a:rPr lang="en-US" sz="1400" dirty="0" smtClean="0"/>
              <a:t> 1989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94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646" y="342307"/>
            <a:ext cx="900176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Preparation and analysis of CAGE libraries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440" y="1390284"/>
            <a:ext cx="11346145" cy="4274954"/>
          </a:xfrm>
        </p:spPr>
        <p:txBody>
          <a:bodyPr>
            <a:noAutofit/>
          </a:bodyPr>
          <a:lstStyle/>
          <a:p>
            <a:endParaRPr lang="en-US" sz="1600" dirty="0"/>
          </a:p>
          <a:p>
            <a:pPr marL="0" indent="0">
              <a:buNone/>
            </a:pPr>
            <a:r>
              <a:rPr lang="en-US" dirty="0"/>
              <a:t>CAGE libraries (</a:t>
            </a:r>
            <a:r>
              <a:rPr lang="en-US" dirty="0" err="1"/>
              <a:t>DNAForm</a:t>
            </a:r>
            <a:r>
              <a:rPr lang="en-US" dirty="0"/>
              <a:t>, </a:t>
            </a:r>
            <a:r>
              <a:rPr lang="en-US" dirty="0" smtClean="0"/>
              <a:t>Japan) were made using biological replicates from three states in </a:t>
            </a:r>
            <a:r>
              <a:rPr lang="en-US" i="1" dirty="0" smtClean="0"/>
              <a:t>D. </a:t>
            </a:r>
            <a:r>
              <a:rPr lang="en-US" i="1" dirty="0" err="1" smtClean="0"/>
              <a:t>pulex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S</a:t>
            </a:r>
            <a:r>
              <a:rPr lang="en-US" dirty="0" smtClean="0"/>
              <a:t>equenced using the Illumina </a:t>
            </a:r>
            <a:r>
              <a:rPr lang="en-US" dirty="0" err="1"/>
              <a:t>H</a:t>
            </a:r>
            <a:r>
              <a:rPr lang="en-US" dirty="0" err="1" smtClean="0"/>
              <a:t>iSeq</a:t>
            </a:r>
            <a:r>
              <a:rPr lang="en-US" dirty="0" smtClean="0"/>
              <a:t> 2000 platform </a:t>
            </a:r>
            <a:r>
              <a:rPr lang="en-US" dirty="0"/>
              <a:t>(50bp, SE)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Aligned reads to </a:t>
            </a:r>
            <a:r>
              <a:rPr lang="en-US" i="1" dirty="0" smtClean="0"/>
              <a:t>D. </a:t>
            </a:r>
            <a:r>
              <a:rPr lang="en-US" i="1" dirty="0" err="1" smtClean="0"/>
              <a:t>pulex</a:t>
            </a:r>
            <a:r>
              <a:rPr lang="en-US" i="1" dirty="0" smtClean="0"/>
              <a:t> </a:t>
            </a:r>
            <a:r>
              <a:rPr lang="en-US" dirty="0" smtClean="0"/>
              <a:t>assembly TCO v1.1 using </a:t>
            </a:r>
            <a:r>
              <a:rPr lang="en-US" dirty="0" err="1" smtClean="0"/>
              <a:t>bwa</a:t>
            </a:r>
            <a:r>
              <a:rPr lang="en-US" dirty="0" smtClean="0"/>
              <a:t> (Li and Durbin, 2009)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Applied CAGE analysis pipeline: clustering and identification of CTSSs, TSRs and consensus promoters using </a:t>
            </a:r>
            <a:r>
              <a:rPr lang="en-US" dirty="0" err="1" smtClean="0"/>
              <a:t>CAGEr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Haberle</a:t>
            </a:r>
            <a:r>
              <a:rPr lang="en-US" dirty="0" smtClean="0"/>
              <a:t> </a:t>
            </a:r>
            <a:r>
              <a:rPr lang="en-US" i="1" dirty="0" smtClean="0"/>
              <a:t>et al</a:t>
            </a:r>
            <a:r>
              <a:rPr lang="en-US" dirty="0" smtClean="0"/>
              <a:t>., 2014).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C8D-7D61-6145-BECC-FD27FBF75F5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6519446"/>
            <a:ext cx="2918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 smtClean="0"/>
              <a:t>#</a:t>
            </a:r>
            <a:r>
              <a:rPr lang="en-US" sz="1400" dirty="0" err="1" smtClean="0"/>
              <a:t>nAnT-iCAGE</a:t>
            </a:r>
            <a:r>
              <a:rPr lang="en-US" sz="1400" dirty="0" smtClean="0"/>
              <a:t>; M</a:t>
            </a:r>
            <a:r>
              <a:rPr lang="en-US" sz="1400" dirty="0"/>
              <a:t>. </a:t>
            </a:r>
            <a:r>
              <a:rPr lang="en-US" sz="1400" dirty="0" smtClean="0"/>
              <a:t>Murata</a:t>
            </a:r>
            <a:r>
              <a:rPr lang="en-US" sz="1400" dirty="0"/>
              <a:t> </a:t>
            </a:r>
            <a:r>
              <a:rPr lang="en-US" sz="1400" i="1" dirty="0" smtClean="0"/>
              <a:t>et. </a:t>
            </a:r>
            <a:r>
              <a:rPr lang="en-US" sz="1400" i="1" dirty="0"/>
              <a:t>a</a:t>
            </a:r>
            <a:r>
              <a:rPr lang="en-US" sz="1400" i="1" dirty="0" smtClean="0"/>
              <a:t>l.</a:t>
            </a:r>
            <a:r>
              <a:rPr lang="en-US" sz="1400" dirty="0" smtClean="0"/>
              <a:t>, 2014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854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3351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Summary</a:t>
            </a:r>
            <a:r>
              <a:rPr lang="en-US" dirty="0" smtClean="0"/>
              <a:t> of sequenced CAGE libraries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C8D-7D61-6145-BECC-FD27FBF75F5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538912"/>
            <a:ext cx="2412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Raborn</a:t>
            </a:r>
            <a:r>
              <a:rPr lang="en-US" sz="1400" dirty="0" smtClean="0"/>
              <a:t> </a:t>
            </a:r>
            <a:r>
              <a:rPr lang="en-US" sz="1400" i="1" dirty="0" smtClean="0"/>
              <a:t>et al., </a:t>
            </a:r>
            <a:r>
              <a:rPr lang="en-US" sz="1400" dirty="0" smtClean="0"/>
              <a:t>2016. </a:t>
            </a:r>
            <a:r>
              <a:rPr lang="en-US" sz="1400" i="1" dirty="0" smtClean="0"/>
              <a:t>Submitted</a:t>
            </a:r>
            <a:endParaRPr lang="en-US" sz="140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294" b="1"/>
          <a:stretch/>
        </p:blipFill>
        <p:spPr>
          <a:xfrm>
            <a:off x="1405169" y="1438993"/>
            <a:ext cx="9045830" cy="47548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05169" y="5519057"/>
            <a:ext cx="9045830" cy="674816"/>
          </a:xfrm>
          <a:prstGeom prst="rect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444625" y="512212"/>
            <a:ext cx="92583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CAGE mapping and </a:t>
            </a:r>
            <a:r>
              <a:rPr lang="en-US" sz="3200" smtClean="0"/>
              <a:t>promoter identification summary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C8D-7D61-6145-BECC-FD27FBF75F5F}" type="slidenum">
              <a:rPr lang="en-US" smtClean="0"/>
              <a:t>15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81200" y="1924050"/>
            <a:ext cx="8185150" cy="520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320488" y="2184400"/>
          <a:ext cx="9093821" cy="249127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28808"/>
                <a:gridCol w="2726214"/>
                <a:gridCol w="2657168"/>
                <a:gridCol w="1481631"/>
              </a:tblGrid>
              <a:tr h="36767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Sample</a:t>
                      </a:r>
                      <a:r>
                        <a:rPr lang="en-US" sz="1200" baseline="0" dirty="0" smtClean="0"/>
                        <a:t> Name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Number of Mapped Reads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Putative TSRs (unique)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Consensus TSRs</a:t>
                      </a:r>
                      <a:endParaRPr lang="en-US" sz="1200" dirty="0"/>
                    </a:p>
                  </a:txBody>
                  <a:tcPr/>
                </a:tc>
              </a:tr>
              <a:tr h="5308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Asexual females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50,195,790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11,496 (316)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⏤ </a:t>
                      </a:r>
                      <a:endParaRPr lang="en-US" dirty="0"/>
                    </a:p>
                  </a:txBody>
                  <a:tcPr/>
                </a:tc>
              </a:tr>
              <a:tr h="5308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Sexual females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40,636,067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11,289 (231)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⏤</a:t>
                      </a:r>
                      <a:endParaRPr lang="en-US" dirty="0"/>
                    </a:p>
                  </a:txBody>
                  <a:tcPr/>
                </a:tc>
              </a:tr>
              <a:tr h="5308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Adult males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29,373,220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11,558 (557)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⏤</a:t>
                      </a:r>
                      <a:endParaRPr lang="en-US" dirty="0"/>
                    </a:p>
                  </a:txBody>
                  <a:tcPr/>
                </a:tc>
              </a:tr>
              <a:tr h="53089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120,215,077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12,662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10,665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6538912"/>
            <a:ext cx="2412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Raborn</a:t>
            </a:r>
            <a:r>
              <a:rPr lang="en-US" sz="1400" dirty="0" smtClean="0"/>
              <a:t> </a:t>
            </a:r>
            <a:r>
              <a:rPr lang="en-US" sz="1400" i="1" dirty="0" smtClean="0"/>
              <a:t>et al., </a:t>
            </a:r>
            <a:r>
              <a:rPr lang="en-US" sz="1400" dirty="0" smtClean="0"/>
              <a:t>2016. </a:t>
            </a:r>
            <a:r>
              <a:rPr lang="en-US" sz="1400" i="1" dirty="0" smtClean="0"/>
              <a:t>Submitted</a:t>
            </a:r>
            <a:endParaRPr lang="en-US" sz="1400" i="1" dirty="0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8298456" y="4675673"/>
            <a:ext cx="22092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2000" dirty="0" smtClean="0">
                <a:latin typeface=""/>
              </a:rPr>
              <a:t>2,332,582 </a:t>
            </a:r>
            <a:r>
              <a:rPr lang="fi-FI" sz="2000" dirty="0" err="1" smtClean="0">
                <a:latin typeface=""/>
              </a:rPr>
              <a:t>CTSSs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607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932" y="273468"/>
            <a:ext cx="11329991" cy="1325563"/>
          </a:xfrm>
        </p:spPr>
        <p:txBody>
          <a:bodyPr>
            <a:noAutofit/>
          </a:bodyPr>
          <a:lstStyle/>
          <a:p>
            <a:r>
              <a:rPr lang="en-US" sz="2800" dirty="0"/>
              <a:t>M</a:t>
            </a:r>
            <a:r>
              <a:rPr lang="en-US" sz="2800" dirty="0" smtClean="0"/>
              <a:t>ajorities </a:t>
            </a:r>
            <a:r>
              <a:rPr lang="en-US" sz="2800" dirty="0"/>
              <a:t>of </a:t>
            </a:r>
            <a:r>
              <a:rPr lang="en-US" sz="2800" dirty="0" smtClean="0"/>
              <a:t>CAGE tags and promoters are found in 5’ upstream regions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C8D-7D61-6145-BECC-FD27FBF75F5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549426"/>
            <a:ext cx="2412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Raborn</a:t>
            </a:r>
            <a:r>
              <a:rPr lang="en-US" sz="1400" dirty="0" smtClean="0"/>
              <a:t> </a:t>
            </a:r>
            <a:r>
              <a:rPr lang="en-US" sz="1400" i="1" dirty="0" smtClean="0"/>
              <a:t>et al., </a:t>
            </a:r>
            <a:r>
              <a:rPr lang="en-US" sz="1400" dirty="0" smtClean="0"/>
              <a:t>2016. </a:t>
            </a:r>
            <a:r>
              <a:rPr lang="en-US" sz="1400" i="1" dirty="0" smtClean="0"/>
              <a:t>Submitted</a:t>
            </a:r>
            <a:endParaRPr lang="en-US" sz="1400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814271" y="1335124"/>
            <a:ext cx="9380564" cy="4202965"/>
            <a:chOff x="814271" y="1684751"/>
            <a:chExt cx="9380564" cy="42029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26" r="2614" b="2"/>
            <a:stretch/>
          </p:blipFill>
          <p:spPr>
            <a:xfrm>
              <a:off x="814271" y="3106455"/>
              <a:ext cx="9380564" cy="2781261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206227" y="1684751"/>
              <a:ext cx="447209" cy="4133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291654" y="5441573"/>
            <a:ext cx="1487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Percent of Total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1662675" y="3865382"/>
            <a:ext cx="6569901" cy="1188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808725" y="5039010"/>
            <a:ext cx="6569901" cy="6851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09" t="71037" r="3602" b="14846"/>
          <a:stretch/>
        </p:blipFill>
        <p:spPr>
          <a:xfrm>
            <a:off x="7683192" y="2756828"/>
            <a:ext cx="2407024" cy="182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2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3586" y="100060"/>
            <a:ext cx="11463113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Shape of TSSs at a promoter is associated with expression properties</a:t>
            </a:r>
            <a:endParaRPr lang="en-US" sz="3200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F60DA-5EB7-1442-A60D-8D7B36C16060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2" name="Group 26"/>
          <p:cNvGrpSpPr/>
          <p:nvPr/>
        </p:nvGrpSpPr>
        <p:grpSpPr>
          <a:xfrm>
            <a:off x="9264" y="6275496"/>
            <a:ext cx="1694874" cy="569109"/>
            <a:chOff x="-1268843" y="6590268"/>
            <a:chExt cx="1694874" cy="569109"/>
          </a:xfrm>
        </p:grpSpPr>
        <p:sp>
          <p:nvSpPr>
            <p:cNvPr id="24" name="TextBox 23"/>
            <p:cNvSpPr txBox="1"/>
            <p:nvPr/>
          </p:nvSpPr>
          <p:spPr>
            <a:xfrm>
              <a:off x="241300" y="6590268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-1268843" y="6636157"/>
              <a:ext cx="16754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Carninci</a:t>
              </a:r>
              <a:r>
                <a:rPr lang="en-US" sz="1400" dirty="0"/>
                <a:t> </a:t>
              </a:r>
              <a:r>
                <a:rPr lang="en-US" sz="1400" i="1" dirty="0"/>
                <a:t>et al., </a:t>
              </a:r>
              <a:r>
                <a:rPr lang="en-US" sz="1400" dirty="0" smtClean="0"/>
                <a:t>2006</a:t>
              </a:r>
            </a:p>
            <a:p>
              <a:r>
                <a:rPr lang="en-US" sz="1400" dirty="0" err="1" smtClean="0"/>
                <a:t>Lenhard</a:t>
              </a:r>
              <a:r>
                <a:rPr lang="en-US" sz="1400" dirty="0" smtClean="0"/>
                <a:t> </a:t>
              </a:r>
              <a:r>
                <a:rPr lang="en-US" sz="1400" i="1" dirty="0" smtClean="0"/>
                <a:t>et </a:t>
              </a:r>
              <a:r>
                <a:rPr lang="en-US" sz="1400" i="1" dirty="0"/>
                <a:t>al., </a:t>
              </a:r>
              <a:r>
                <a:rPr lang="en-US" sz="1400" dirty="0" smtClean="0"/>
                <a:t>2012 </a:t>
              </a:r>
            </a:p>
          </p:txBody>
        </p:sp>
      </p:grpSp>
      <p:sp>
        <p:nvSpPr>
          <p:cNvPr id="33" name="Rectangle 32"/>
          <p:cNvSpPr/>
          <p:nvPr/>
        </p:nvSpPr>
        <p:spPr>
          <a:xfrm>
            <a:off x="1981200" y="3041650"/>
            <a:ext cx="1270000" cy="38735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34169" y="4311809"/>
            <a:ext cx="1479061" cy="36429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85190" y="4282036"/>
            <a:ext cx="9418320" cy="1218300"/>
            <a:chOff x="885190" y="5121482"/>
            <a:chExt cx="9418320" cy="1218300"/>
          </a:xfrm>
        </p:grpSpPr>
        <p:pic>
          <p:nvPicPr>
            <p:cNvPr id="30" name="Picture 29" descr="Core Promoter Elements Figure_Eukaryotic Core Promoter.png"/>
            <p:cNvPicPr>
              <a:picLocks noChangeAspect="1"/>
            </p:cNvPicPr>
            <p:nvPr/>
          </p:nvPicPr>
          <p:blipFill rotWithShape="1">
            <a:blip r:embed="rId3"/>
            <a:srcRect l="8642" r="8280" b="76815"/>
            <a:stretch/>
          </p:blipFill>
          <p:spPr>
            <a:xfrm>
              <a:off x="885190" y="5121482"/>
              <a:ext cx="9418320" cy="1218300"/>
            </a:xfrm>
            <a:prstGeom prst="rect">
              <a:avLst/>
            </a:prstGeom>
          </p:spPr>
        </p:pic>
        <p:pic>
          <p:nvPicPr>
            <p:cNvPr id="28" name="Picture 27" descr="Core Promoter Elements Figure-03.png"/>
            <p:cNvPicPr>
              <a:picLocks noChangeAspect="1"/>
            </p:cNvPicPr>
            <p:nvPr/>
          </p:nvPicPr>
          <p:blipFill>
            <a:blip r:embed="rId4"/>
            <a:srcRect l="29700" t="57635" r="53696" b="20710"/>
            <a:stretch>
              <a:fillRect/>
            </a:stretch>
          </p:blipFill>
          <p:spPr>
            <a:xfrm>
              <a:off x="4999010" y="5142939"/>
              <a:ext cx="1460500" cy="830262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5806207" y="3800020"/>
            <a:ext cx="6177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Constitutively </a:t>
            </a:r>
            <a:r>
              <a:rPr lang="en-US" sz="2400" dirty="0" smtClean="0"/>
              <a:t>expressed, “housekeeping” </a:t>
            </a:r>
            <a:r>
              <a:rPr lang="en-US" sz="2400" dirty="0"/>
              <a:t>genes</a:t>
            </a:r>
          </a:p>
        </p:txBody>
      </p:sp>
      <p:pic>
        <p:nvPicPr>
          <p:cNvPr id="27" name="Picture 26" descr="Core Promoter Elements Figure-03.png"/>
          <p:cNvPicPr>
            <a:picLocks noChangeAspect="1"/>
          </p:cNvPicPr>
          <p:nvPr/>
        </p:nvPicPr>
        <p:blipFill>
          <a:blip r:embed="rId4"/>
          <a:srcRect l="37679" r="53369" b="55250"/>
          <a:stretch>
            <a:fillRect/>
          </a:stretch>
        </p:blipFill>
        <p:spPr>
          <a:xfrm>
            <a:off x="5316488" y="1404164"/>
            <a:ext cx="787400" cy="171577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215231" y="1770332"/>
            <a:ext cx="4138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Regulated, </a:t>
            </a:r>
            <a:r>
              <a:rPr lang="en-US" sz="2400" dirty="0" smtClean="0"/>
              <a:t>tissue-specific genes</a:t>
            </a:r>
            <a:endParaRPr lang="en-US" sz="2400" dirty="0"/>
          </a:p>
        </p:txBody>
      </p:sp>
      <p:pic>
        <p:nvPicPr>
          <p:cNvPr id="22" name="Picture 21" descr="Core Promoter Elements Figure_Eukaryotic Core Promoter.png"/>
          <p:cNvPicPr>
            <a:picLocks noChangeAspect="1"/>
          </p:cNvPicPr>
          <p:nvPr/>
        </p:nvPicPr>
        <p:blipFill rotWithShape="1">
          <a:blip r:embed="rId3"/>
          <a:srcRect l="8642" r="8280" b="76815"/>
          <a:stretch/>
        </p:blipFill>
        <p:spPr>
          <a:xfrm>
            <a:off x="885190" y="2266370"/>
            <a:ext cx="9418320" cy="1218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3587" y="2001165"/>
            <a:ext cx="1226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smtClean="0"/>
              <a:t>Peaked</a:t>
            </a:r>
            <a:endParaRPr lang="en-US" sz="2800" i="1"/>
          </a:p>
        </p:txBody>
      </p:sp>
      <p:sp>
        <p:nvSpPr>
          <p:cNvPr id="16" name="TextBox 15"/>
          <p:cNvSpPr txBox="1"/>
          <p:nvPr/>
        </p:nvSpPr>
        <p:spPr>
          <a:xfrm>
            <a:off x="233587" y="3744765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Broad</a:t>
            </a:r>
            <a:endParaRPr lang="en-US" sz="2800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1684723" y="6413995"/>
            <a:ext cx="395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from results in fruit fly, mammals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50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Shape classification of </a:t>
            </a:r>
            <a:r>
              <a:rPr lang="en-US" sz="4000" smtClean="0"/>
              <a:t>CAGE-identified promoters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7B1A-23E6-4E49-AF73-79D90DDD1DDC}" type="slidenum">
              <a:rPr lang="en-US" smtClean="0"/>
              <a:t>18</a:t>
            </a:fld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632749" y="2114462"/>
            <a:ext cx="6296081" cy="3864988"/>
            <a:chOff x="4922143" y="1931077"/>
            <a:chExt cx="4175645" cy="2532973"/>
          </a:xfrm>
        </p:grpSpPr>
        <p:grpSp>
          <p:nvGrpSpPr>
            <p:cNvPr id="7" name="Group 6"/>
            <p:cNvGrpSpPr/>
            <p:nvPr/>
          </p:nvGrpSpPr>
          <p:grpSpPr>
            <a:xfrm>
              <a:off x="4922143" y="1931077"/>
              <a:ext cx="4175645" cy="2532973"/>
              <a:chOff x="4854056" y="3710358"/>
              <a:chExt cx="4175645" cy="2532973"/>
            </a:xfrm>
          </p:grpSpPr>
          <p:pic>
            <p:nvPicPr>
              <p:cNvPr id="9" name="Picture 8" descr="TSR Figure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573" r="6355"/>
              <a:stretch/>
            </p:blipFill>
            <p:spPr>
              <a:xfrm>
                <a:off x="4854056" y="3710358"/>
                <a:ext cx="3661849" cy="2532973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6596089" y="4144212"/>
                <a:ext cx="2433612" cy="3208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353050" y="5657850"/>
                <a:ext cx="450850" cy="1397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6488703" y="5346700"/>
                <a:ext cx="450850" cy="1397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6111585" y="3710358"/>
                <a:ext cx="2399255" cy="1791918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Promoter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5935132" y="3329879"/>
              <a:ext cx="1119717" cy="393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2338198" y="2255103"/>
            <a:ext cx="294553" cy="323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88667" y="5603081"/>
            <a:ext cx="352036" cy="323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53109" y="4948891"/>
            <a:ext cx="1163576" cy="349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05779" y="3543465"/>
            <a:ext cx="357283" cy="405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984420" y="2644859"/>
            <a:ext cx="357283" cy="405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163062" y="2067588"/>
            <a:ext cx="471835" cy="405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667323" y="2596083"/>
            <a:ext cx="357283" cy="405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783285" y="3191246"/>
            <a:ext cx="376861" cy="405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3072157" y="2301771"/>
            <a:ext cx="1321607" cy="2546925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>
            <a:spLocks noChangeAspect="1"/>
          </p:cNvSpPr>
          <p:nvPr/>
        </p:nvSpPr>
        <p:spPr>
          <a:xfrm>
            <a:off x="5870108" y="2150149"/>
            <a:ext cx="4163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Width</a:t>
            </a:r>
            <a:r>
              <a:rPr lang="en-US" dirty="0" smtClean="0"/>
              <a:t>: the length of the genomic segment</a:t>
            </a:r>
          </a:p>
          <a:p>
            <a:r>
              <a:rPr lang="en-US" dirty="0" smtClean="0"/>
              <a:t> occupied by the TSR.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301331" y="492055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width</a:t>
            </a:r>
            <a:endParaRPr lang="en-US" i="1" dirty="0"/>
          </a:p>
        </p:txBody>
      </p:sp>
      <p:grpSp>
        <p:nvGrpSpPr>
          <p:cNvPr id="4" name="Group 3"/>
          <p:cNvGrpSpPr/>
          <p:nvPr/>
        </p:nvGrpSpPr>
        <p:grpSpPr>
          <a:xfrm>
            <a:off x="5848465" y="3140689"/>
            <a:ext cx="3991093" cy="1112505"/>
            <a:chOff x="5848465" y="2662707"/>
            <a:chExt cx="3991093" cy="1112505"/>
          </a:xfrm>
        </p:grpSpPr>
        <p:sp>
          <p:nvSpPr>
            <p:cNvPr id="24" name="TextBox 23"/>
            <p:cNvSpPr txBox="1"/>
            <p:nvPr/>
          </p:nvSpPr>
          <p:spPr>
            <a:xfrm>
              <a:off x="5848465" y="2662707"/>
              <a:ext cx="39910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Shape</a:t>
              </a:r>
              <a:r>
                <a:rPr lang="en-US" dirty="0" smtClean="0"/>
                <a:t>: the disorder of TSSs within a TSR.</a:t>
              </a:r>
            </a:p>
            <a:p>
              <a:r>
                <a:rPr lang="en-US" dirty="0"/>
                <a:t>	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6588698" y="3024175"/>
              <a:ext cx="2073375" cy="751037"/>
              <a:chOff x="5745526" y="2783814"/>
              <a:chExt cx="2073375" cy="751037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5526" y="2783814"/>
                <a:ext cx="2073375" cy="751037"/>
              </a:xfrm>
              <a:prstGeom prst="rect">
                <a:avLst/>
              </a:prstGeom>
            </p:spPr>
          </p:pic>
          <p:sp>
            <p:nvSpPr>
              <p:cNvPr id="33" name="Rectangle 32"/>
              <p:cNvSpPr/>
              <p:nvPr/>
            </p:nvSpPr>
            <p:spPr>
              <a:xfrm>
                <a:off x="7673975" y="3205819"/>
                <a:ext cx="92075" cy="920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5" name="TextBox 34"/>
          <p:cNvSpPr txBox="1"/>
          <p:nvPr/>
        </p:nvSpPr>
        <p:spPr>
          <a:xfrm>
            <a:off x="0" y="6567586"/>
            <a:ext cx="1690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Hoskins </a:t>
            </a:r>
            <a:r>
              <a:rPr lang="en-US" sz="1400" i="1" dirty="0" smtClean="0"/>
              <a:t>et al., </a:t>
            </a:r>
            <a:r>
              <a:rPr lang="en-US" sz="1400" dirty="0" smtClean="0"/>
              <a:t>2011. </a:t>
            </a:r>
            <a:endParaRPr lang="en-US" sz="1400" b="1" dirty="0"/>
          </a:p>
        </p:txBody>
      </p:sp>
      <p:sp>
        <p:nvSpPr>
          <p:cNvPr id="3" name="TextBox 2"/>
          <p:cNvSpPr txBox="1">
            <a:spLocks noChangeAspect="1"/>
          </p:cNvSpPr>
          <p:nvPr/>
        </p:nvSpPr>
        <p:spPr>
          <a:xfrm rot="16200000">
            <a:off x="1385860" y="3374104"/>
            <a:ext cx="2084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of CAGE tags/CTSS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46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164545"/>
            <a:ext cx="114935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CAGE-identified promoters in </a:t>
            </a:r>
            <a:r>
              <a:rPr lang="en-US" sz="2800" i="1" dirty="0" smtClean="0"/>
              <a:t>D. </a:t>
            </a:r>
            <a:r>
              <a:rPr lang="en-US" sz="2800" i="1" dirty="0" err="1" smtClean="0"/>
              <a:t>pulex</a:t>
            </a:r>
            <a:r>
              <a:rPr lang="en-US" sz="2800" i="1" dirty="0" smtClean="0"/>
              <a:t> </a:t>
            </a:r>
            <a:r>
              <a:rPr lang="en-US" sz="2800" dirty="0" smtClean="0"/>
              <a:t>exhibit a range of shape properties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7B1A-23E6-4E49-AF73-79D90DDD1DDC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" t="1203" r="53749" b="71759"/>
          <a:stretch/>
        </p:blipFill>
        <p:spPr>
          <a:xfrm>
            <a:off x="3111498" y="1194594"/>
            <a:ext cx="6106440" cy="5486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80280" y="1301274"/>
            <a:ext cx="4122420" cy="4107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6519446"/>
            <a:ext cx="2412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Raborn</a:t>
            </a:r>
            <a:r>
              <a:rPr lang="en-US" sz="1400" dirty="0" smtClean="0"/>
              <a:t> </a:t>
            </a:r>
            <a:r>
              <a:rPr lang="en-US" sz="1400" i="1" dirty="0" smtClean="0"/>
              <a:t>et al., </a:t>
            </a:r>
            <a:r>
              <a:rPr lang="en-US" sz="1400" dirty="0" smtClean="0"/>
              <a:t>2016. </a:t>
            </a:r>
            <a:r>
              <a:rPr lang="en-US" sz="1400" i="1" dirty="0" smtClean="0"/>
              <a:t>Submitted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67850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70" y="202118"/>
            <a:ext cx="11805780" cy="11430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The composition of metazoan promoters is heterogeneous </a:t>
            </a:r>
            <a:endParaRPr lang="en-US" sz="3200" dirty="0"/>
          </a:p>
        </p:txBody>
      </p:sp>
      <p:pic>
        <p:nvPicPr>
          <p:cNvPr id="4" name="Content Placeholder 3" descr="Core Promoter Elements Figure-01.png"/>
          <p:cNvPicPr>
            <a:picLocks noGrp="1" noChangeAspect="1"/>
          </p:cNvPicPr>
          <p:nvPr>
            <p:ph idx="1"/>
          </p:nvPr>
        </p:nvPicPr>
        <p:blipFill>
          <a:blip r:embed="rId3"/>
          <a:srcRect l="13203" t="34982" r="9329" b="59189"/>
          <a:stretch>
            <a:fillRect/>
          </a:stretch>
        </p:blipFill>
        <p:spPr>
          <a:xfrm>
            <a:off x="2449546" y="1267356"/>
            <a:ext cx="7723155" cy="75194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C8D-7D61-6145-BECC-FD27FBF75F5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7" name="Content Placeholder 3" descr="Core Promoter Elements Figure-01.png"/>
          <p:cNvPicPr>
            <a:picLocks noChangeAspect="1"/>
          </p:cNvPicPr>
          <p:nvPr/>
        </p:nvPicPr>
        <p:blipFill rotWithShape="1">
          <a:blip r:embed="rId3"/>
          <a:srcRect l="13203" t="41364" r="9329" b="32468"/>
          <a:stretch/>
        </p:blipFill>
        <p:spPr>
          <a:xfrm>
            <a:off x="2449546" y="2019301"/>
            <a:ext cx="7723155" cy="33760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6567586"/>
            <a:ext cx="2689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</a:t>
            </a:r>
            <a:r>
              <a:rPr lang="en-US" sz="1400" dirty="0" err="1"/>
              <a:t>Lenhard</a:t>
            </a:r>
            <a:r>
              <a:rPr lang="en-US" sz="1400" dirty="0"/>
              <a:t> </a:t>
            </a:r>
            <a:r>
              <a:rPr lang="en-US" sz="1400" i="1" dirty="0"/>
              <a:t>et al</a:t>
            </a:r>
            <a:r>
              <a:rPr lang="en-US" sz="1400" dirty="0"/>
              <a:t>., 2012</a:t>
            </a:r>
          </a:p>
        </p:txBody>
      </p:sp>
    </p:spTree>
    <p:extLst>
      <p:ext uri="{BB962C8B-B14F-4D97-AF65-F5344CB8AC3E}">
        <p14:creationId xmlns:p14="http://schemas.microsoft.com/office/powerpoint/2010/main" val="188325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C8D-7D61-6145-BECC-FD27FBF75F5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53844" y="1492250"/>
            <a:ext cx="234950" cy="279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p_CAGE_manuscript_Figure_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08" b="34166"/>
          <a:stretch/>
        </p:blipFill>
        <p:spPr>
          <a:xfrm>
            <a:off x="969636" y="1388788"/>
            <a:ext cx="10381656" cy="49675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09368"/>
            <a:ext cx="2412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Raborn</a:t>
            </a:r>
            <a:r>
              <a:rPr lang="en-US" sz="1400" dirty="0" smtClean="0"/>
              <a:t> </a:t>
            </a:r>
            <a:r>
              <a:rPr lang="en-US" sz="1400" i="1" dirty="0" smtClean="0"/>
              <a:t>et al., </a:t>
            </a:r>
            <a:r>
              <a:rPr lang="en-US" sz="1400" dirty="0" smtClean="0"/>
              <a:t>2016. </a:t>
            </a:r>
            <a:r>
              <a:rPr lang="en-US" sz="1400" i="1" dirty="0" smtClean="0"/>
              <a:t>Submitted</a:t>
            </a:r>
            <a:endParaRPr lang="en-US" sz="1400" i="1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9400" y="164545"/>
            <a:ext cx="114935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CAGE-identified promoters in </a:t>
            </a:r>
            <a:r>
              <a:rPr lang="en-US" sz="2800" i="1" dirty="0" smtClean="0"/>
              <a:t>D. </a:t>
            </a:r>
            <a:r>
              <a:rPr lang="en-US" sz="2800" i="1" dirty="0" err="1" smtClean="0"/>
              <a:t>pulex</a:t>
            </a:r>
            <a:r>
              <a:rPr lang="en-US" sz="2800" i="1" dirty="0" smtClean="0"/>
              <a:t> </a:t>
            </a:r>
            <a:r>
              <a:rPr lang="en-US" sz="2800" dirty="0" smtClean="0"/>
              <a:t>exhibit a range of shape properties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270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369" y="152740"/>
            <a:ext cx="11584692" cy="1325563"/>
          </a:xfrm>
        </p:spPr>
        <p:txBody>
          <a:bodyPr>
            <a:normAutofit/>
          </a:bodyPr>
          <a:lstStyle/>
          <a:p>
            <a:r>
              <a:rPr lang="en-US" sz="3200" dirty="0"/>
              <a:t>Broad promoters are more highly expressed than peaked promoters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C8D-7D61-6145-BECC-FD27FBF75F5F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650654" y="1270717"/>
            <a:ext cx="4605874" cy="4762500"/>
            <a:chOff x="3823106" y="1593850"/>
            <a:chExt cx="4002506" cy="4178873"/>
          </a:xfrm>
        </p:grpSpPr>
        <p:pic>
          <p:nvPicPr>
            <p:cNvPr id="6" name="Picture 5" descr="Dp_CAGE_manuscript_Figure_2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83" t="66019"/>
            <a:stretch/>
          </p:blipFill>
          <p:spPr>
            <a:xfrm>
              <a:off x="3823106" y="1657923"/>
              <a:ext cx="4002506" cy="41148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940044" y="1593850"/>
              <a:ext cx="234950" cy="2794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001408" y="2530475"/>
            <a:ext cx="897742" cy="85725"/>
            <a:chOff x="4972833" y="2498725"/>
            <a:chExt cx="897742" cy="8572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972833" y="2498942"/>
              <a:ext cx="89561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870575" y="2498725"/>
              <a:ext cx="0" cy="857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972833" y="2498725"/>
              <a:ext cx="0" cy="857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5192208" y="23021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**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580854" y="6356350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**p </a:t>
            </a:r>
            <a:r>
              <a:rPr lang="en-US" dirty="0" smtClean="0"/>
              <a:t>&lt; 0.0004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6509368"/>
            <a:ext cx="2412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Raborn</a:t>
            </a:r>
            <a:r>
              <a:rPr lang="en-US" sz="1400" dirty="0" smtClean="0"/>
              <a:t> </a:t>
            </a:r>
            <a:r>
              <a:rPr lang="en-US" sz="1400" i="1" dirty="0" smtClean="0"/>
              <a:t>et al., </a:t>
            </a:r>
            <a:r>
              <a:rPr lang="en-US" sz="1400" dirty="0" smtClean="0"/>
              <a:t>2016. </a:t>
            </a:r>
            <a:r>
              <a:rPr lang="en-US" sz="1400" i="1" dirty="0" smtClean="0"/>
              <a:t>Submitted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21467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13" t="18767" r="42920" b="72019"/>
          <a:stretch/>
        </p:blipFill>
        <p:spPr>
          <a:xfrm>
            <a:off x="3212043" y="2547083"/>
            <a:ext cx="769259" cy="182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010" y="365125"/>
            <a:ext cx="1100179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i="1" dirty="0" smtClean="0"/>
              <a:t>De novo </a:t>
            </a:r>
            <a:r>
              <a:rPr lang="en-US" sz="3600" dirty="0" smtClean="0"/>
              <a:t>discovery of </a:t>
            </a:r>
            <a:r>
              <a:rPr lang="en-US" sz="3600" i="1" dirty="0" smtClean="0"/>
              <a:t>D. </a:t>
            </a:r>
            <a:r>
              <a:rPr lang="en-US" sz="3600" i="1" dirty="0" err="1" smtClean="0"/>
              <a:t>pulex</a:t>
            </a:r>
            <a:r>
              <a:rPr lang="en-US" sz="3600" dirty="0" smtClean="0"/>
              <a:t> core promoter motifs</a:t>
            </a:r>
            <a:endParaRPr lang="en-US" sz="3600" i="1" dirty="0"/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6937456" y="2231875"/>
            <a:ext cx="4967514" cy="376594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2400" dirty="0" smtClean="0"/>
              <a:t>Retrieved sequences [-50, +50] surrounding CAGE peaks 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 smtClean="0"/>
              <a:t>Identified </a:t>
            </a:r>
            <a:r>
              <a:rPr lang="en-US" sz="2400" dirty="0"/>
              <a:t>over-represented motifs </a:t>
            </a:r>
            <a:r>
              <a:rPr lang="en-US" sz="2400" dirty="0" smtClean="0"/>
              <a:t>(HOMER</a:t>
            </a:r>
            <a:r>
              <a:rPr lang="en-US" sz="2400" dirty="0"/>
              <a:t>)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Performed </a:t>
            </a:r>
            <a:r>
              <a:rPr lang="en-US" sz="2400" dirty="0" smtClean="0"/>
              <a:t>cross </a:t>
            </a:r>
            <a:r>
              <a:rPr lang="en-US" sz="2400" dirty="0"/>
              <a:t>validation to statistically verify all identified motifs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Compared motifs to panel of core promoter elements in </a:t>
            </a:r>
            <a:r>
              <a:rPr lang="en-US" sz="2400" i="1" dirty="0"/>
              <a:t>D. melanogaster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7B1A-23E6-4E49-AF73-79D90DDD1DDC}" type="slidenum">
              <a:rPr lang="en-US" smtClean="0"/>
              <a:t>22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88685" y="4303312"/>
            <a:ext cx="6386287" cy="3850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77783" y="3875922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-50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425336" y="3884014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  <a:r>
              <a:rPr lang="en-US" sz="2400" dirty="0" smtClean="0"/>
              <a:t>50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1451429" y="4303311"/>
            <a:ext cx="4325258" cy="3850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382982" y="2144427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+</a:t>
            </a:r>
            <a:r>
              <a:rPr lang="en-US" sz="2400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509368"/>
            <a:ext cx="2412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Raborn</a:t>
            </a:r>
            <a:r>
              <a:rPr lang="en-US" sz="1400" dirty="0" smtClean="0"/>
              <a:t> </a:t>
            </a:r>
            <a:r>
              <a:rPr lang="en-US" sz="1400" i="1" dirty="0" smtClean="0"/>
              <a:t>et al., </a:t>
            </a:r>
            <a:r>
              <a:rPr lang="en-US" sz="1400" dirty="0" smtClean="0"/>
              <a:t>2016. </a:t>
            </a:r>
            <a:r>
              <a:rPr lang="en-US" sz="1400" i="1" dirty="0" smtClean="0"/>
              <a:t>Submitted</a:t>
            </a:r>
            <a:endParaRPr lang="en-US" sz="1400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6229899"/>
            <a:ext cx="2168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Heinz </a:t>
            </a:r>
            <a:r>
              <a:rPr lang="en-US" sz="1400" i="1" dirty="0" smtClean="0"/>
              <a:t>et al.</a:t>
            </a:r>
            <a:r>
              <a:rPr lang="en-US" sz="1400" dirty="0" smtClean="0"/>
              <a:t>, 2010 (HOMER)</a:t>
            </a:r>
            <a:endParaRPr lang="en-US" sz="1400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352010" y="214137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4464221" y="6478591"/>
            <a:ext cx="2059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With Yao </a:t>
            </a:r>
            <a:r>
              <a:rPr lang="en-US" i="1" dirty="0" err="1">
                <a:latin typeface="Arial" charset="0"/>
                <a:ea typeface="Arial" charset="0"/>
                <a:cs typeface="Arial" charset="0"/>
              </a:rPr>
              <a:t>Xiangyu</a:t>
            </a:r>
            <a:r>
              <a:rPr lang="en-US" i="1" dirty="0"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2045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11" grpId="0"/>
      <p:bldP spid="12" grpId="0"/>
      <p:bldP spid="10" grpId="0" animBg="1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321" y="87520"/>
            <a:ext cx="10515600" cy="82189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Validated </a:t>
            </a:r>
            <a:r>
              <a:rPr lang="en-US" sz="4000" i="1" dirty="0" smtClean="0"/>
              <a:t>D. </a:t>
            </a:r>
            <a:r>
              <a:rPr lang="en-US" sz="4000" i="1" dirty="0" err="1" smtClean="0"/>
              <a:t>pulex</a:t>
            </a:r>
            <a:r>
              <a:rPr lang="en-US" sz="4000" i="1" dirty="0" smtClean="0"/>
              <a:t> </a:t>
            </a:r>
            <a:r>
              <a:rPr lang="en-US" sz="4000" dirty="0" smtClean="0"/>
              <a:t>core promoter motifs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C8D-7D61-6145-BECC-FD27FBF75F5F}" type="slidenum">
              <a:rPr lang="en-US" smtClean="0"/>
              <a:t>23</a:t>
            </a:fld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965376" y="998220"/>
            <a:ext cx="8427895" cy="5669280"/>
            <a:chOff x="2724238" y="1470682"/>
            <a:chExt cx="7196118" cy="48406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4238" y="1470682"/>
              <a:ext cx="6254757" cy="484068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724238" y="2304789"/>
              <a:ext cx="6118964" cy="6075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24238" y="2912301"/>
              <a:ext cx="6118964" cy="6075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24238" y="4004324"/>
              <a:ext cx="6118964" cy="60751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978995" y="2426913"/>
              <a:ext cx="621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TATA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987985" y="2980911"/>
              <a:ext cx="932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Initiator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987985" y="4107457"/>
              <a:ext cx="824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Ohler8</a:t>
              </a:r>
              <a:endParaRPr lang="en-US" i="1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0" y="6509368"/>
            <a:ext cx="2412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Raborn</a:t>
            </a:r>
            <a:r>
              <a:rPr lang="en-US" sz="1400" dirty="0" smtClean="0"/>
              <a:t> </a:t>
            </a:r>
            <a:r>
              <a:rPr lang="en-US" sz="1400" i="1" dirty="0" smtClean="0"/>
              <a:t>et al., </a:t>
            </a:r>
            <a:r>
              <a:rPr lang="en-US" sz="1400" dirty="0" smtClean="0"/>
              <a:t>2016. </a:t>
            </a:r>
            <a:r>
              <a:rPr lang="en-US" sz="1400" i="1" dirty="0" smtClean="0"/>
              <a:t>Submitted</a:t>
            </a:r>
            <a:endParaRPr lang="en-US" sz="1400" i="1" dirty="0"/>
          </a:p>
        </p:txBody>
      </p:sp>
      <p:sp>
        <p:nvSpPr>
          <p:cNvPr id="3" name="Rectangle 2"/>
          <p:cNvSpPr/>
          <p:nvPr/>
        </p:nvSpPr>
        <p:spPr>
          <a:xfrm>
            <a:off x="0" y="6259119"/>
            <a:ext cx="14469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err="1" smtClean="0"/>
              <a:t>Ohler</a:t>
            </a:r>
            <a:r>
              <a:rPr lang="en-US" sz="1400" dirty="0" smtClean="0"/>
              <a:t> </a:t>
            </a:r>
            <a:r>
              <a:rPr lang="en-US" sz="1400" i="1" dirty="0" smtClean="0"/>
              <a:t>et al.</a:t>
            </a:r>
            <a:r>
              <a:rPr lang="en-US" sz="1400" dirty="0" smtClean="0"/>
              <a:t> 2002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429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4929" y="235399"/>
            <a:ext cx="11947071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TATA and </a:t>
            </a:r>
            <a:r>
              <a:rPr lang="en-US" sz="3600" dirty="0" err="1" smtClean="0"/>
              <a:t>Inr</a:t>
            </a:r>
            <a:r>
              <a:rPr lang="en-US" sz="3600" dirty="0"/>
              <a:t> </a:t>
            </a:r>
            <a:r>
              <a:rPr lang="en-US" sz="3600" dirty="0" smtClean="0"/>
              <a:t>exhibit expected enrichments relative to +1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C8D-7D61-6145-BECC-FD27FBF75F5F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409853" y="1327150"/>
            <a:ext cx="5982730" cy="5029200"/>
            <a:chOff x="3125243" y="1484334"/>
            <a:chExt cx="5601943" cy="45955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23" b="60671"/>
            <a:stretch/>
          </p:blipFill>
          <p:spPr>
            <a:xfrm>
              <a:off x="3276600" y="1533526"/>
              <a:ext cx="5450586" cy="4546357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" name="TextBox 5"/>
            <p:cNvSpPr txBox="1"/>
            <p:nvPr/>
          </p:nvSpPr>
          <p:spPr>
            <a:xfrm>
              <a:off x="3125243" y="1484334"/>
              <a:ext cx="588723" cy="7014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935270"/>
            <a:ext cx="2147521" cy="17853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740" y="4013786"/>
            <a:ext cx="1677240" cy="17958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711432" y="1702922"/>
            <a:ext cx="1771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Dpm2</a:t>
            </a:r>
            <a:r>
              <a:rPr lang="en-US" sz="2400" dirty="0" smtClean="0"/>
              <a:t> (TATA)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735683" y="3703397"/>
            <a:ext cx="153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Dpm3</a:t>
            </a:r>
            <a:r>
              <a:rPr lang="en-US" sz="2400" dirty="0" smtClean="0"/>
              <a:t> (</a:t>
            </a:r>
            <a:r>
              <a:rPr lang="en-US" sz="2400" dirty="0" err="1" smtClean="0"/>
              <a:t>Inr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6509368"/>
            <a:ext cx="2412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Raborn</a:t>
            </a:r>
            <a:r>
              <a:rPr lang="en-US" sz="1400" dirty="0" smtClean="0"/>
              <a:t> </a:t>
            </a:r>
            <a:r>
              <a:rPr lang="en-US" sz="1400" i="1" dirty="0" smtClean="0"/>
              <a:t>et al., </a:t>
            </a:r>
            <a:r>
              <a:rPr lang="en-US" sz="1400" dirty="0" smtClean="0"/>
              <a:t>2016. </a:t>
            </a:r>
            <a:r>
              <a:rPr lang="en-US" sz="1400" i="1" dirty="0" smtClean="0"/>
              <a:t>Submitted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5840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C8D-7D61-6145-BECC-FD27FBF75F5F}" type="slidenum">
              <a:rPr lang="en-US" smtClean="0"/>
              <a:t>25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55437" y="1494692"/>
            <a:ext cx="5785341" cy="4686920"/>
            <a:chOff x="2924827" y="1503123"/>
            <a:chExt cx="5785341" cy="46869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06" t="39229" b="21690"/>
            <a:stretch/>
          </p:blipFill>
          <p:spPr>
            <a:xfrm>
              <a:off x="3117850" y="1583945"/>
              <a:ext cx="5592318" cy="460609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" name="Rectangle 5"/>
            <p:cNvSpPr/>
            <p:nvPr/>
          </p:nvSpPr>
          <p:spPr>
            <a:xfrm>
              <a:off x="2924827" y="1503123"/>
              <a:ext cx="695195" cy="5636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555437" y="249951"/>
            <a:ext cx="11067789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Dpm5 </a:t>
            </a:r>
            <a:r>
              <a:rPr lang="en-US" sz="4000" smtClean="0"/>
              <a:t>(Ohler8-like) </a:t>
            </a:r>
            <a:r>
              <a:rPr lang="en-US" sz="4000" dirty="0" smtClean="0"/>
              <a:t>is enriched between -40 and -60</a:t>
            </a:r>
            <a:endParaRPr lang="en-US" sz="40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509368"/>
            <a:ext cx="2412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Raborn</a:t>
            </a:r>
            <a:r>
              <a:rPr lang="en-US" sz="1400" dirty="0" smtClean="0"/>
              <a:t> </a:t>
            </a:r>
            <a:r>
              <a:rPr lang="en-US" sz="1400" i="1" dirty="0" smtClean="0"/>
              <a:t>et al., </a:t>
            </a:r>
            <a:r>
              <a:rPr lang="en-US" sz="1400" dirty="0" smtClean="0"/>
              <a:t>2016. </a:t>
            </a:r>
            <a:r>
              <a:rPr lang="en-US" sz="1400" i="1" dirty="0" smtClean="0"/>
              <a:t>Submitted</a:t>
            </a:r>
            <a:endParaRPr lang="en-US" sz="14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655" y="3181589"/>
            <a:ext cx="2539617" cy="14630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96504" y="2825570"/>
            <a:ext cx="2558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Dpm5</a:t>
            </a:r>
            <a:r>
              <a:rPr lang="en-US" sz="2400" dirty="0" smtClean="0"/>
              <a:t> (Ohler8-like)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311116" y="6509368"/>
            <a:ext cx="14469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err="1" smtClean="0"/>
              <a:t>Ohler</a:t>
            </a:r>
            <a:r>
              <a:rPr lang="en-US" sz="1400" dirty="0" smtClean="0"/>
              <a:t> </a:t>
            </a:r>
            <a:r>
              <a:rPr lang="en-US" sz="1400" i="1" dirty="0" smtClean="0"/>
              <a:t>et al.</a:t>
            </a:r>
            <a:r>
              <a:rPr lang="en-US" sz="1400" dirty="0" smtClean="0"/>
              <a:t> 2002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295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148" y="365125"/>
            <a:ext cx="11279688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Current model of </a:t>
            </a:r>
            <a:r>
              <a:rPr lang="en-US" sz="4000" i="1" dirty="0" smtClean="0"/>
              <a:t>Daphnia</a:t>
            </a:r>
            <a:r>
              <a:rPr lang="en-US" sz="4000" dirty="0" smtClean="0"/>
              <a:t> core promoter architecture 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C8D-7D61-6145-BECC-FD27FBF75F5F}" type="slidenum">
              <a:rPr lang="en-US" smtClean="0"/>
              <a:t>26</a:t>
            </a:fld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2857977" y="1272323"/>
            <a:ext cx="6215109" cy="3108960"/>
            <a:chOff x="2470150" y="1970082"/>
            <a:chExt cx="7131093" cy="323056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3" t="78110" r="49260" b="123"/>
            <a:stretch/>
          </p:blipFill>
          <p:spPr>
            <a:xfrm>
              <a:off x="2470150" y="1970082"/>
              <a:ext cx="7131093" cy="323056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686833" y="1970082"/>
              <a:ext cx="645090" cy="6040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749463" y="1562963"/>
            <a:ext cx="6707688" cy="2570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283060" y="1897306"/>
            <a:ext cx="7577863" cy="3434121"/>
            <a:chOff x="2283060" y="2242159"/>
            <a:chExt cx="7577863" cy="3434121"/>
          </a:xfrm>
        </p:grpSpPr>
        <p:grpSp>
          <p:nvGrpSpPr>
            <p:cNvPr id="11" name="Group 10"/>
            <p:cNvGrpSpPr>
              <a:grpSpLocks noChangeAspect="1"/>
            </p:cNvGrpSpPr>
            <p:nvPr/>
          </p:nvGrpSpPr>
          <p:grpSpPr>
            <a:xfrm>
              <a:off x="2283060" y="2370757"/>
              <a:ext cx="7577863" cy="3305523"/>
              <a:chOff x="2649255" y="1350372"/>
              <a:chExt cx="7127245" cy="310896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774515" y="1690688"/>
                <a:ext cx="206680" cy="236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2071" r="45433"/>
              <a:stretch/>
            </p:blipFill>
            <p:spPr>
              <a:xfrm>
                <a:off x="2649255" y="1350372"/>
                <a:ext cx="7127245" cy="310896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2367419" y="2242159"/>
              <a:ext cx="268568" cy="275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6277677"/>
            <a:ext cx="2449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</a:t>
            </a:r>
            <a:r>
              <a:rPr lang="en-US" sz="1400" dirty="0" err="1" smtClean="0"/>
              <a:t>Kadonaga</a:t>
            </a:r>
            <a:r>
              <a:rPr lang="en-US" sz="1400" dirty="0" smtClean="0"/>
              <a:t>, 2012</a:t>
            </a:r>
            <a:r>
              <a:rPr lang="en-US" sz="1400" dirty="0"/>
              <a:t>.</a:t>
            </a:r>
            <a:endParaRPr lang="en-US" sz="1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785" y="6503404"/>
            <a:ext cx="2412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Raborn</a:t>
            </a:r>
            <a:r>
              <a:rPr lang="en-US" sz="1400" dirty="0" smtClean="0"/>
              <a:t> </a:t>
            </a:r>
            <a:r>
              <a:rPr lang="en-US" sz="1400" i="1" dirty="0" smtClean="0"/>
              <a:t>et al., </a:t>
            </a:r>
            <a:r>
              <a:rPr lang="en-US" sz="1400" dirty="0" smtClean="0"/>
              <a:t>2016. </a:t>
            </a:r>
            <a:r>
              <a:rPr lang="en-US" sz="1400" i="1" dirty="0" smtClean="0"/>
              <a:t>Submitted</a:t>
            </a:r>
            <a:endParaRPr lang="en-US" sz="1400" i="1" dirty="0"/>
          </a:p>
        </p:txBody>
      </p:sp>
      <p:sp>
        <p:nvSpPr>
          <p:cNvPr id="17" name="Rounded Rectangle 16"/>
          <p:cNvSpPr/>
          <p:nvPr/>
        </p:nvSpPr>
        <p:spPr>
          <a:xfrm>
            <a:off x="1524000" y="4583033"/>
            <a:ext cx="7549085" cy="66254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30349" y="3956390"/>
            <a:ext cx="8342737" cy="649106"/>
            <a:chOff x="730349" y="3956390"/>
            <a:chExt cx="8342737" cy="649106"/>
          </a:xfrm>
        </p:grpSpPr>
        <p:sp>
          <p:nvSpPr>
            <p:cNvPr id="8" name="Rectangle 7"/>
            <p:cNvSpPr/>
            <p:nvPr/>
          </p:nvSpPr>
          <p:spPr>
            <a:xfrm>
              <a:off x="730349" y="3956390"/>
              <a:ext cx="8342737" cy="629806"/>
            </a:xfrm>
            <a:prstGeom prst="rect">
              <a:avLst/>
            </a:prstGeom>
            <a:solidFill>
              <a:schemeClr val="accent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349" y="3965416"/>
              <a:ext cx="959326" cy="640080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96" y="4605496"/>
            <a:ext cx="500427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7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6" y="195330"/>
            <a:ext cx="5918199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Differential promoter </a:t>
            </a:r>
            <a:br>
              <a:rPr lang="en-US" sz="3200" dirty="0" smtClean="0"/>
            </a:br>
            <a:r>
              <a:rPr lang="en-US" sz="3200" dirty="0" smtClean="0"/>
              <a:t>activity by developmental state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C8D-7D61-6145-BECC-FD27FBF75F5F}" type="slidenum">
              <a:rPr lang="en-US" smtClean="0"/>
              <a:t>27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137431" y="719656"/>
            <a:ext cx="7039417" cy="5943600"/>
            <a:chOff x="5137431" y="719656"/>
            <a:chExt cx="7039417" cy="5943600"/>
          </a:xfrm>
        </p:grpSpPr>
        <p:grpSp>
          <p:nvGrpSpPr>
            <p:cNvPr id="3" name="Group 2"/>
            <p:cNvGrpSpPr>
              <a:grpSpLocks noChangeAspect="1"/>
            </p:cNvGrpSpPr>
            <p:nvPr/>
          </p:nvGrpSpPr>
          <p:grpSpPr>
            <a:xfrm>
              <a:off x="5137431" y="719656"/>
              <a:ext cx="4933669" cy="5943600"/>
              <a:chOff x="1038664" y="1615857"/>
              <a:chExt cx="3858558" cy="4648409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1236945" y="1615857"/>
                <a:ext cx="3660277" cy="4572000"/>
                <a:chOff x="1083501" y="1603331"/>
                <a:chExt cx="3660277" cy="4572000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88" r="61243" b="69772"/>
                <a:stretch/>
              </p:blipFill>
              <p:spPr>
                <a:xfrm>
                  <a:off x="1257470" y="1603331"/>
                  <a:ext cx="3486308" cy="4572000"/>
                </a:xfrm>
                <a:prstGeom prst="rect">
                  <a:avLst/>
                </a:prstGeom>
              </p:spPr>
            </p:pic>
            <p:sp>
              <p:nvSpPr>
                <p:cNvPr id="12" name="Rectangle 11"/>
                <p:cNvSpPr/>
                <p:nvPr/>
              </p:nvSpPr>
              <p:spPr>
                <a:xfrm>
                  <a:off x="1083501" y="1603331"/>
                  <a:ext cx="306888" cy="3632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" name="Rectangle 12"/>
              <p:cNvSpPr/>
              <p:nvPr/>
            </p:nvSpPr>
            <p:spPr>
              <a:xfrm>
                <a:off x="1038664" y="5901011"/>
                <a:ext cx="420618" cy="3632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59" t="9924" r="51204" b="82852"/>
            <a:stretch/>
          </p:blipFill>
          <p:spPr>
            <a:xfrm>
              <a:off x="10153459" y="1940729"/>
              <a:ext cx="2023389" cy="219456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0" y="6509368"/>
            <a:ext cx="2412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Raborn</a:t>
            </a:r>
            <a:r>
              <a:rPr lang="en-US" sz="1400" dirty="0" smtClean="0"/>
              <a:t> </a:t>
            </a:r>
            <a:r>
              <a:rPr lang="en-US" sz="1400" i="1" dirty="0" smtClean="0"/>
              <a:t>et al., </a:t>
            </a:r>
            <a:r>
              <a:rPr lang="en-US" sz="1400" dirty="0" smtClean="0"/>
              <a:t>2016. </a:t>
            </a:r>
            <a:r>
              <a:rPr lang="en-US" sz="1400" i="1" dirty="0" smtClean="0"/>
              <a:t>Submitted</a:t>
            </a:r>
            <a:endParaRPr lang="en-US" sz="1400" i="1" dirty="0"/>
          </a:p>
        </p:txBody>
      </p:sp>
      <p:sp>
        <p:nvSpPr>
          <p:cNvPr id="5" name="Rectangle 4"/>
          <p:cNvSpPr/>
          <p:nvPr/>
        </p:nvSpPr>
        <p:spPr>
          <a:xfrm>
            <a:off x="1549400" y="2336800"/>
            <a:ext cx="4953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772944" y="2104565"/>
            <a:ext cx="4798733" cy="4326456"/>
            <a:chOff x="772944" y="2104565"/>
            <a:chExt cx="4798733" cy="4326456"/>
          </a:xfrm>
        </p:grpSpPr>
        <p:grpSp>
          <p:nvGrpSpPr>
            <p:cNvPr id="6" name="Group 5"/>
            <p:cNvGrpSpPr/>
            <p:nvPr/>
          </p:nvGrpSpPr>
          <p:grpSpPr>
            <a:xfrm>
              <a:off x="772944" y="2104565"/>
              <a:ext cx="3740162" cy="4326456"/>
              <a:chOff x="772944" y="2104565"/>
              <a:chExt cx="3740162" cy="4326456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219" r="71095" b="68316"/>
              <a:stretch/>
            </p:blipFill>
            <p:spPr>
              <a:xfrm>
                <a:off x="772944" y="2104565"/>
                <a:ext cx="3385954" cy="4326456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1690492" y="2467284"/>
                <a:ext cx="425259" cy="4445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109490" y="2431330"/>
                <a:ext cx="403616" cy="33887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843075" y="5655541"/>
              <a:ext cx="4728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Normalized abundance at a consensus promoter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469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846" y="27312"/>
            <a:ext cx="11624154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We observe differential promoter activity by developmental state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C8D-7D61-6145-BECC-FD27FBF75F5F}" type="slidenum">
              <a:rPr lang="en-US" smtClean="0"/>
              <a:t>28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0" y="6509368"/>
            <a:ext cx="2412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Raborn</a:t>
            </a:r>
            <a:r>
              <a:rPr lang="en-US" sz="1400" dirty="0" smtClean="0"/>
              <a:t> </a:t>
            </a:r>
            <a:r>
              <a:rPr lang="en-US" sz="1400" i="1" dirty="0" smtClean="0"/>
              <a:t>et al., </a:t>
            </a:r>
            <a:r>
              <a:rPr lang="en-US" sz="1400" dirty="0" smtClean="0"/>
              <a:t>2016. </a:t>
            </a:r>
            <a:r>
              <a:rPr lang="en-US" sz="1400" i="1" dirty="0" smtClean="0"/>
              <a:t>Submitted</a:t>
            </a:r>
            <a:endParaRPr lang="en-US" sz="1400" i="1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2846938" y="1073151"/>
            <a:ext cx="6424063" cy="5784849"/>
            <a:chOff x="6379983" y="1877651"/>
            <a:chExt cx="4348603" cy="391589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47" t="758" r="1118" b="72356"/>
            <a:stretch/>
          </p:blipFill>
          <p:spPr>
            <a:xfrm>
              <a:off x="6490297" y="1985113"/>
              <a:ext cx="4238289" cy="3808436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6379983" y="1877651"/>
              <a:ext cx="306888" cy="3787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/>
          <p:cNvSpPr>
            <a:spLocks noChangeAspect="1"/>
          </p:cNvSpPr>
          <p:nvPr/>
        </p:nvSpPr>
        <p:spPr>
          <a:xfrm>
            <a:off x="6212448" y="2780838"/>
            <a:ext cx="950351" cy="2629362"/>
          </a:xfrm>
          <a:prstGeom prst="rect">
            <a:avLst/>
          </a:prstGeom>
          <a:noFill/>
          <a:ln w="381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6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C8D-7D61-6145-BECC-FD27FBF75F5F}" type="slidenum">
              <a:rPr lang="en-US" smtClean="0"/>
              <a:t>29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-46621" y="6562303"/>
            <a:ext cx="2412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Raborn</a:t>
            </a:r>
            <a:r>
              <a:rPr lang="en-US" sz="1400" dirty="0" smtClean="0"/>
              <a:t> </a:t>
            </a:r>
            <a:r>
              <a:rPr lang="en-US" sz="1400" i="1" dirty="0" smtClean="0"/>
              <a:t>et al., </a:t>
            </a:r>
            <a:r>
              <a:rPr lang="en-US" sz="1400" dirty="0" smtClean="0"/>
              <a:t>2016. </a:t>
            </a:r>
            <a:r>
              <a:rPr lang="en-US" sz="1400" i="1" dirty="0" smtClean="0"/>
              <a:t>Submitted</a:t>
            </a:r>
            <a:endParaRPr lang="en-US" sz="1400" i="1" dirty="0"/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4875586" y="968972"/>
            <a:ext cx="6825740" cy="5120640"/>
            <a:chOff x="5968652" y="1979698"/>
            <a:chExt cx="4308542" cy="324485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185" r="49378" b="1112"/>
            <a:stretch/>
          </p:blipFill>
          <p:spPr>
            <a:xfrm>
              <a:off x="6013451" y="1979698"/>
              <a:ext cx="4263743" cy="324485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5968652" y="1979698"/>
              <a:ext cx="413359" cy="3501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-2742156" y="-1416050"/>
            <a:ext cx="6920060" cy="7315200"/>
            <a:chOff x="-1115749" y="-245148"/>
            <a:chExt cx="5968549" cy="6309360"/>
          </a:xfrm>
        </p:grpSpPr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>
              <a:off x="-1115749" y="-245148"/>
              <a:ext cx="5968549" cy="6309360"/>
              <a:chOff x="-1938103" y="32276"/>
              <a:chExt cx="5648517" cy="5971055"/>
            </a:xfrm>
          </p:grpSpPr>
          <p:grpSp>
            <p:nvGrpSpPr>
              <p:cNvPr id="25" name="Group 24"/>
              <p:cNvGrpSpPr>
                <a:grpSpLocks noChangeAspect="1"/>
              </p:cNvGrpSpPr>
              <p:nvPr/>
            </p:nvGrpSpPr>
            <p:grpSpPr>
              <a:xfrm>
                <a:off x="-1938103" y="32276"/>
                <a:ext cx="5648517" cy="5200124"/>
                <a:chOff x="5082436" y="43841"/>
                <a:chExt cx="7566395" cy="6569766"/>
              </a:xfrm>
            </p:grpSpPr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921" t="34074" r="57809" b="37460"/>
                <a:stretch/>
              </p:blipFill>
              <p:spPr>
                <a:xfrm>
                  <a:off x="11389934" y="1425018"/>
                  <a:ext cx="1258897" cy="5188589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sp>
              <p:nvSpPr>
                <p:cNvPr id="27" name="Rectangle 26"/>
                <p:cNvSpPr/>
                <p:nvPr/>
              </p:nvSpPr>
              <p:spPr>
                <a:xfrm>
                  <a:off x="5082436" y="43841"/>
                  <a:ext cx="516698" cy="5198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" name="Group 5"/>
              <p:cNvGrpSpPr/>
              <p:nvPr/>
            </p:nvGrpSpPr>
            <p:grpSpPr>
              <a:xfrm>
                <a:off x="137490" y="1138210"/>
                <a:ext cx="3413960" cy="4865121"/>
                <a:chOff x="137490" y="1138210"/>
                <a:chExt cx="3413960" cy="4865121"/>
              </a:xfrm>
            </p:grpSpPr>
            <p:grpSp>
              <p:nvGrpSpPr>
                <p:cNvPr id="19" name="Group 18"/>
                <p:cNvGrpSpPr>
                  <a:grpSpLocks noChangeAspect="1"/>
                </p:cNvGrpSpPr>
                <p:nvPr/>
              </p:nvGrpSpPr>
              <p:grpSpPr>
                <a:xfrm>
                  <a:off x="137490" y="1138210"/>
                  <a:ext cx="2669210" cy="4094190"/>
                  <a:chOff x="5082436" y="21080"/>
                  <a:chExt cx="3575504" cy="5172544"/>
                </a:xfrm>
              </p:grpSpPr>
              <p:pic>
                <p:nvPicPr>
                  <p:cNvPr id="20" name="Picture 19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301" t="34074" r="73343" b="37548"/>
                  <a:stretch/>
                </p:blipFill>
                <p:spPr>
                  <a:xfrm>
                    <a:off x="7387335" y="21080"/>
                    <a:ext cx="1270605" cy="51725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  <p:sp>
                <p:nvSpPr>
                  <p:cNvPr id="21" name="Rectangle 20"/>
                  <p:cNvSpPr/>
                  <p:nvPr/>
                </p:nvSpPr>
                <p:spPr>
                  <a:xfrm>
                    <a:off x="5082436" y="43841"/>
                    <a:ext cx="516698" cy="51983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" name="Group 2"/>
                <p:cNvGrpSpPr/>
                <p:nvPr/>
              </p:nvGrpSpPr>
              <p:grpSpPr>
                <a:xfrm>
                  <a:off x="991631" y="5602287"/>
                  <a:ext cx="2559819" cy="401044"/>
                  <a:chOff x="991631" y="5602287"/>
                  <a:chExt cx="2559819" cy="401044"/>
                </a:xfrm>
              </p:grpSpPr>
              <p:sp>
                <p:nvSpPr>
                  <p:cNvPr id="2" name="TextBox 1"/>
                  <p:cNvSpPr txBox="1"/>
                  <p:nvPr/>
                </p:nvSpPr>
                <p:spPr>
                  <a:xfrm rot="18937496">
                    <a:off x="991631" y="5602287"/>
                    <a:ext cx="16884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mtClean="0"/>
                      <a:t>Asexual females</a:t>
                    </a:r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 rot="18937496">
                    <a:off x="1979994" y="5633999"/>
                    <a:ext cx="157145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Sexual females</a:t>
                    </a:r>
                    <a:endParaRPr lang="en-US" dirty="0"/>
                  </a:p>
                </p:txBody>
              </p:sp>
            </p:grpSp>
          </p:grpSp>
        </p:grp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9" t="35101" r="82997" b="54485"/>
            <a:stretch/>
          </p:blipFill>
          <p:spPr>
            <a:xfrm>
              <a:off x="1940683" y="2322877"/>
              <a:ext cx="817723" cy="1188720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5" name="Title 1"/>
          <p:cNvSpPr txBox="1">
            <a:spLocks/>
          </p:cNvSpPr>
          <p:nvPr/>
        </p:nvSpPr>
        <p:spPr>
          <a:xfrm>
            <a:off x="330354" y="-55037"/>
            <a:ext cx="116241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smtClean="0"/>
              <a:t>Meiosis and cell cycle genes are associated with differential promoter activity in sexual vs. asexual </a:t>
            </a:r>
            <a:r>
              <a:rPr lang="en-US" sz="2400" i="1" dirty="0" smtClean="0"/>
              <a:t>Daphnia</a:t>
            </a:r>
            <a:r>
              <a:rPr lang="en-US" sz="2400" dirty="0" smtClean="0"/>
              <a:t> females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171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ore Promoter Elements Figure-01.png"/>
          <p:cNvPicPr>
            <a:picLocks noGrp="1" noChangeAspect="1"/>
          </p:cNvPicPr>
          <p:nvPr>
            <p:ph idx="1"/>
          </p:nvPr>
        </p:nvPicPr>
        <p:blipFill>
          <a:blip r:embed="rId3"/>
          <a:srcRect l="13203" t="34982" r="9329" b="59189"/>
          <a:stretch>
            <a:fillRect/>
          </a:stretch>
        </p:blipFill>
        <p:spPr>
          <a:xfrm>
            <a:off x="2449546" y="1267356"/>
            <a:ext cx="7723155" cy="75194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C8D-7D61-6145-BECC-FD27FBF75F5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6567586"/>
            <a:ext cx="2689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r>
              <a:rPr lang="en-US" sz="1400" dirty="0" smtClean="0"/>
              <a:t>dapted </a:t>
            </a:r>
            <a:r>
              <a:rPr lang="en-US" sz="1400" dirty="0"/>
              <a:t>from </a:t>
            </a:r>
            <a:r>
              <a:rPr lang="en-US" sz="1400" dirty="0" err="1"/>
              <a:t>Lenhard</a:t>
            </a:r>
            <a:r>
              <a:rPr lang="en-US" sz="1400" dirty="0"/>
              <a:t> </a:t>
            </a:r>
            <a:r>
              <a:rPr lang="en-US" sz="1400" i="1" dirty="0"/>
              <a:t>et al</a:t>
            </a:r>
            <a:r>
              <a:rPr lang="en-US" sz="1400" dirty="0"/>
              <a:t>., 2012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09994" y="249000"/>
            <a:ext cx="118057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Our understanding of metazoan promoters is </a:t>
            </a:r>
            <a:r>
              <a:rPr lang="en-US" sz="3200" dirty="0" err="1" smtClean="0"/>
              <a:t>phylogenetically</a:t>
            </a:r>
            <a:r>
              <a:rPr lang="en-US" sz="3200" dirty="0" smtClean="0"/>
              <a:t> limited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797" y="3375982"/>
            <a:ext cx="1577993" cy="10528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1" y="3375982"/>
            <a:ext cx="2087572" cy="914400"/>
          </a:xfrm>
          <a:prstGeom prst="rect">
            <a:avLst/>
          </a:prstGeom>
        </p:spPr>
      </p:pic>
      <p:pic>
        <p:nvPicPr>
          <p:cNvPr id="12" name="Content Placeholder 3" descr="Core Promoter Elements Figure-01.png"/>
          <p:cNvPicPr>
            <a:picLocks noChangeAspect="1"/>
          </p:cNvPicPr>
          <p:nvPr/>
        </p:nvPicPr>
        <p:blipFill rotWithShape="1">
          <a:blip r:embed="rId3"/>
          <a:srcRect l="13203" t="41364" r="9329" b="32468"/>
          <a:stretch/>
        </p:blipFill>
        <p:spPr>
          <a:xfrm>
            <a:off x="2449545" y="2006601"/>
            <a:ext cx="7723155" cy="33760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03" y="3362709"/>
            <a:ext cx="1828800" cy="1022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452" y="3136940"/>
            <a:ext cx="1371600" cy="14744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13154" y="5481095"/>
            <a:ext cx="10725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Most of what is known about metazoan promoters comes from a small set of major model organisms.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6202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24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Differential CAGE-estimated expression of meiotic genes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C8D-7D61-6145-BECC-FD27FBF75F5F}" type="slidenum">
              <a:rPr lang="en-US" smtClean="0"/>
              <a:t>30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963886" y="3298371"/>
            <a:ext cx="636814" cy="963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4"/>
          <p:cNvSpPr txBox="1">
            <a:spLocks/>
          </p:cNvSpPr>
          <p:nvPr/>
        </p:nvSpPr>
        <p:spPr>
          <a:xfrm>
            <a:off x="6908826" y="1608074"/>
            <a:ext cx="4967514" cy="376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We investigated the activity of promoters associated with meiosis genes (</a:t>
            </a:r>
            <a:r>
              <a:rPr lang="en-US" sz="2400" dirty="0" err="1" smtClean="0"/>
              <a:t>Schurko</a:t>
            </a:r>
            <a:r>
              <a:rPr lang="en-US" sz="2400" dirty="0" smtClean="0"/>
              <a:t> </a:t>
            </a:r>
            <a:r>
              <a:rPr lang="en-US" sz="2400" i="1" dirty="0" smtClean="0"/>
              <a:t>et al</a:t>
            </a:r>
            <a:r>
              <a:rPr lang="en-US" sz="2400" dirty="0" smtClean="0"/>
              <a:t>., 2009).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Unexpectedly, we find differential </a:t>
            </a:r>
            <a:r>
              <a:rPr lang="en-US" sz="2400" i="1" dirty="0" smtClean="0"/>
              <a:t>up-regulation</a:t>
            </a:r>
            <a:r>
              <a:rPr lang="en-US" sz="2400" dirty="0" smtClean="0"/>
              <a:t> in the activities of meiosis gene promoters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i="1" dirty="0" err="1" smtClean="0"/>
              <a:t>cyclinA</a:t>
            </a:r>
            <a:r>
              <a:rPr lang="en-US" sz="2400" i="1" dirty="0" smtClean="0"/>
              <a:t>, </a:t>
            </a:r>
            <a:r>
              <a:rPr lang="en-US" sz="2400" i="1" dirty="0" err="1" smtClean="0"/>
              <a:t>cyclinB</a:t>
            </a:r>
            <a:r>
              <a:rPr lang="en-US" sz="2400" i="1" dirty="0" smtClean="0"/>
              <a:t>-D</a:t>
            </a:r>
            <a:r>
              <a:rPr lang="en-US" sz="2400" dirty="0" smtClean="0"/>
              <a:t>, </a:t>
            </a:r>
            <a:r>
              <a:rPr lang="en-US" sz="2400" i="1" dirty="0" err="1" smtClean="0"/>
              <a:t>cyclinD</a:t>
            </a:r>
            <a:r>
              <a:rPr lang="en-US" sz="2400" i="1" dirty="0" smtClean="0"/>
              <a:t>-A</a:t>
            </a:r>
            <a:r>
              <a:rPr lang="en-US" sz="2400" dirty="0" smtClean="0"/>
              <a:t>, </a:t>
            </a:r>
            <a:r>
              <a:rPr lang="en-US" sz="2400" i="1" dirty="0" smtClean="0"/>
              <a:t>cdk2, cdc20, plk1</a:t>
            </a:r>
          </a:p>
          <a:p>
            <a:pPr marL="0" indent="0">
              <a:buNone/>
            </a:pPr>
            <a:endParaRPr lang="en-US" sz="2400" i="1" dirty="0"/>
          </a:p>
          <a:p>
            <a:pPr marL="0" indent="0">
              <a:buNone/>
            </a:pPr>
            <a:r>
              <a:rPr lang="en-US" sz="2400" dirty="0" smtClean="0"/>
              <a:t>Negative regulation of meiosis I progression.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3507956" y="1425810"/>
            <a:ext cx="1774337" cy="4930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1505944" y="960755"/>
            <a:ext cx="4094756" cy="5760720"/>
            <a:chOff x="712275" y="1222020"/>
            <a:chExt cx="3782073" cy="5320820"/>
          </a:xfrm>
        </p:grpSpPr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712275" y="1255492"/>
              <a:ext cx="1277717" cy="5287348"/>
              <a:chOff x="4246323" y="173570"/>
              <a:chExt cx="1629602" cy="636534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336" t="64167" r="39409"/>
              <a:stretch/>
            </p:blipFill>
            <p:spPr>
              <a:xfrm>
                <a:off x="4386283" y="173570"/>
                <a:ext cx="1489642" cy="6365342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246323" y="219205"/>
                <a:ext cx="682669" cy="4822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88" t="64167" r="10615"/>
            <a:stretch/>
          </p:blipFill>
          <p:spPr>
            <a:xfrm>
              <a:off x="2013926" y="1222020"/>
              <a:ext cx="1494030" cy="528734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85" t="79246" r="6915" b="16672"/>
            <a:stretch/>
          </p:blipFill>
          <p:spPr>
            <a:xfrm>
              <a:off x="3599014" y="2755555"/>
              <a:ext cx="895334" cy="1367417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0" y="6509368"/>
            <a:ext cx="2412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Raborn</a:t>
            </a:r>
            <a:r>
              <a:rPr lang="en-US" sz="1400" dirty="0" smtClean="0"/>
              <a:t> </a:t>
            </a:r>
            <a:r>
              <a:rPr lang="en-US" sz="1400" i="1" dirty="0" smtClean="0"/>
              <a:t>et al., </a:t>
            </a:r>
            <a:r>
              <a:rPr lang="en-US" sz="1400" dirty="0" smtClean="0"/>
              <a:t>2016. </a:t>
            </a:r>
            <a:r>
              <a:rPr lang="en-US" sz="1400" i="1" dirty="0" smtClean="0"/>
              <a:t>Submitted</a:t>
            </a:r>
            <a:endParaRPr lang="en-US" sz="1400" i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135" y="1622240"/>
            <a:ext cx="5265695" cy="393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7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669" y="-13514"/>
            <a:ext cx="11574049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i="1" dirty="0" smtClean="0"/>
              <a:t>D. </a:t>
            </a:r>
            <a:r>
              <a:rPr lang="en-US" sz="3600" i="1" dirty="0" err="1"/>
              <a:t>p</a:t>
            </a:r>
            <a:r>
              <a:rPr lang="en-US" sz="3600" i="1" dirty="0" err="1" smtClean="0"/>
              <a:t>ulex</a:t>
            </a:r>
            <a:r>
              <a:rPr lang="en-US" sz="3600" i="1" dirty="0" smtClean="0"/>
              <a:t> </a:t>
            </a:r>
            <a:r>
              <a:rPr lang="en-US" sz="3600" dirty="0" smtClean="0"/>
              <a:t>exhibits widespread alternative promoter usage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7B1A-23E6-4E49-AF73-79D90DDD1DDC}" type="slidenum">
              <a:rPr lang="en-US" smtClean="0"/>
              <a:t>31</a:t>
            </a:fld>
            <a:endParaRPr lang="en-US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754440" y="1678822"/>
            <a:ext cx="4839850" cy="4572000"/>
            <a:chOff x="1121079" y="2022953"/>
            <a:chExt cx="4150506" cy="392080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82" b="51485"/>
            <a:stretch/>
          </p:blipFill>
          <p:spPr>
            <a:xfrm>
              <a:off x="1264085" y="2103279"/>
              <a:ext cx="4007500" cy="384048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121079" y="2022953"/>
              <a:ext cx="494779" cy="4885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2300" y="3562081"/>
            <a:ext cx="5852160" cy="922876"/>
            <a:chOff x="2703009" y="1163012"/>
            <a:chExt cx="6858000" cy="92287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43" r="66103" b="88454"/>
            <a:stretch/>
          </p:blipFill>
          <p:spPr>
            <a:xfrm>
              <a:off x="2703009" y="1163012"/>
              <a:ext cx="6858000" cy="92287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823043" y="1371600"/>
              <a:ext cx="421198" cy="388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6773357" y="1095183"/>
            <a:ext cx="3931920" cy="5478033"/>
            <a:chOff x="7039469" y="1273880"/>
            <a:chExt cx="3675397" cy="5120640"/>
          </a:xfrm>
        </p:grpSpPr>
        <p:grpSp>
          <p:nvGrpSpPr>
            <p:cNvPr id="26" name="Group 25"/>
            <p:cNvGrpSpPr>
              <a:grpSpLocks noChangeAspect="1"/>
            </p:cNvGrpSpPr>
            <p:nvPr/>
          </p:nvGrpSpPr>
          <p:grpSpPr>
            <a:xfrm>
              <a:off x="7423114" y="1273880"/>
              <a:ext cx="3291752" cy="5120640"/>
              <a:chOff x="6693307" y="1745273"/>
              <a:chExt cx="2616260" cy="4069842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265" t="63892" r="75585" b="20418"/>
              <a:stretch/>
            </p:blipFill>
            <p:spPr>
              <a:xfrm>
                <a:off x="8395167" y="2798819"/>
                <a:ext cx="914400" cy="1740041"/>
              </a:xfrm>
              <a:prstGeom prst="rect">
                <a:avLst/>
              </a:prstGeom>
            </p:spPr>
          </p:pic>
          <p:grpSp>
            <p:nvGrpSpPr>
              <p:cNvPr id="25" name="Group 24"/>
              <p:cNvGrpSpPr/>
              <p:nvPr/>
            </p:nvGrpSpPr>
            <p:grpSpPr>
              <a:xfrm>
                <a:off x="6693307" y="1745273"/>
                <a:ext cx="1701860" cy="4069842"/>
                <a:chOff x="6693307" y="1745273"/>
                <a:chExt cx="1701860" cy="4069842"/>
              </a:xfrm>
            </p:grpSpPr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88" t="49814" r="88384" b="5759"/>
                <a:stretch/>
              </p:blipFill>
              <p:spPr>
                <a:xfrm>
                  <a:off x="7296150" y="1745273"/>
                  <a:ext cx="1099017" cy="4050792"/>
                </a:xfrm>
                <a:prstGeom prst="rect">
                  <a:avLst/>
                </a:prstGeom>
              </p:spPr>
            </p:pic>
            <p:grpSp>
              <p:nvGrpSpPr>
                <p:cNvPr id="24" name="Group 23"/>
                <p:cNvGrpSpPr/>
                <p:nvPr/>
              </p:nvGrpSpPr>
              <p:grpSpPr>
                <a:xfrm>
                  <a:off x="6693307" y="2383882"/>
                  <a:ext cx="674250" cy="3431233"/>
                  <a:chOff x="6693307" y="2383882"/>
                  <a:chExt cx="674250" cy="3431233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7038914" y="5445783"/>
                    <a:ext cx="3016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mtClean="0"/>
                      <a:t>0</a:t>
                    </a:r>
                    <a:endParaRPr lang="en-US"/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6714814" y="4417083"/>
                    <a:ext cx="6527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2000</a:t>
                    </a:r>
                    <a:endParaRPr lang="en-US" dirty="0"/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693307" y="3385866"/>
                    <a:ext cx="6527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/>
                      <a:t>4</a:t>
                    </a:r>
                    <a:r>
                      <a:rPr lang="en-US" smtClean="0"/>
                      <a:t>000</a:t>
                    </a:r>
                    <a:endParaRPr lang="en-US"/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712542" y="2383882"/>
                    <a:ext cx="6527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6000</a:t>
                    </a:r>
                    <a:endParaRPr lang="en-US" dirty="0"/>
                  </a:p>
                </p:txBody>
              </p:sp>
            </p:grpSp>
          </p:grpSp>
        </p:grpSp>
        <p:sp>
          <p:nvSpPr>
            <p:cNvPr id="27" name="TextBox 26"/>
            <p:cNvSpPr txBox="1"/>
            <p:nvPr/>
          </p:nvSpPr>
          <p:spPr>
            <a:xfrm rot="16200000">
              <a:off x="5644888" y="3471953"/>
              <a:ext cx="31277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Number of annotated coding genes</a:t>
              </a:r>
              <a:endParaRPr lang="en-US" sz="16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42917" y="1168235"/>
            <a:ext cx="628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Nearly 1/5</a:t>
            </a:r>
            <a:r>
              <a:rPr lang="en-US" baseline="30000" dirty="0" smtClean="0"/>
              <a:t>th</a:t>
            </a:r>
            <a:r>
              <a:rPr lang="en-US" dirty="0" smtClean="0"/>
              <a:t> (</a:t>
            </a:r>
            <a:r>
              <a:rPr lang="hr-HR" dirty="0" smtClean="0"/>
              <a:t>19.1%)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genes</a:t>
            </a:r>
            <a:r>
              <a:rPr lang="hr-HR" dirty="0" smtClean="0"/>
              <a:t> </a:t>
            </a:r>
            <a:r>
              <a:rPr lang="hr-HR" dirty="0" err="1" smtClean="0"/>
              <a:t>measured</a:t>
            </a:r>
            <a:r>
              <a:rPr lang="hr-HR" dirty="0" smtClean="0"/>
              <a:t> </a:t>
            </a:r>
            <a:r>
              <a:rPr lang="hr-HR" dirty="0" err="1" smtClean="0"/>
              <a:t>have</a:t>
            </a:r>
            <a:r>
              <a:rPr lang="hr-HR" dirty="0"/>
              <a:t> </a:t>
            </a:r>
            <a:r>
              <a:rPr lang="hr-HR" dirty="0" err="1" smtClean="0"/>
              <a:t>multiple</a:t>
            </a:r>
            <a:r>
              <a:rPr lang="hr-HR" dirty="0" smtClean="0"/>
              <a:t> </a:t>
            </a:r>
            <a:r>
              <a:rPr lang="hr-HR" dirty="0" err="1" smtClean="0"/>
              <a:t>promoters</a:t>
            </a:r>
            <a:r>
              <a:rPr lang="hr-HR" dirty="0" smtClean="0"/>
              <a:t>.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77351" y="2982955"/>
            <a:ext cx="5514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Promoters in compact, tandem orientation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987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7109" y="4483099"/>
            <a:ext cx="10285350" cy="7831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81200" y="127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Summary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962959" y="1510554"/>
            <a:ext cx="10109200" cy="389516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We identified more than 12,000 </a:t>
            </a:r>
            <a:r>
              <a:rPr lang="en-US" i="1" dirty="0" smtClean="0"/>
              <a:t>D. </a:t>
            </a:r>
            <a:r>
              <a:rPr lang="en-US" i="1" dirty="0" err="1" smtClean="0"/>
              <a:t>pulex</a:t>
            </a:r>
            <a:r>
              <a:rPr lang="en-US" i="1" dirty="0" smtClean="0"/>
              <a:t> </a:t>
            </a:r>
            <a:r>
              <a:rPr lang="en-US" dirty="0" smtClean="0"/>
              <a:t>promoters using CAGE</a:t>
            </a:r>
          </a:p>
          <a:p>
            <a:pPr>
              <a:lnSpc>
                <a:spcPct val="120000"/>
              </a:lnSpc>
            </a:pPr>
            <a:r>
              <a:rPr lang="en-US" i="1" dirty="0" smtClean="0"/>
              <a:t>D. </a:t>
            </a:r>
            <a:r>
              <a:rPr lang="en-US" i="1" dirty="0" err="1" smtClean="0"/>
              <a:t>pulex</a:t>
            </a:r>
            <a:r>
              <a:rPr lang="en-US" i="1" dirty="0" smtClean="0"/>
              <a:t> </a:t>
            </a:r>
            <a:r>
              <a:rPr lang="en-US" dirty="0" smtClean="0"/>
              <a:t>promoters exhibit shape properties consistent with other metazoans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Discovered eight distinct core promoter motifs in D. </a:t>
            </a:r>
            <a:r>
              <a:rPr lang="en-US" dirty="0" err="1" smtClean="0"/>
              <a:t>pulex</a:t>
            </a:r>
            <a:r>
              <a:rPr lang="en-US" dirty="0" smtClean="0"/>
              <a:t>, including TATA and Initiator (</a:t>
            </a:r>
            <a:r>
              <a:rPr lang="en-US" dirty="0" err="1" smtClean="0"/>
              <a:t>Inr</a:t>
            </a:r>
            <a:r>
              <a:rPr lang="en-US" dirty="0" smtClean="0"/>
              <a:t>)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Identified patterns of sex-specific gene expression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Observed widespread promoter usage is widespread in </a:t>
            </a:r>
            <a:r>
              <a:rPr lang="en-US" i="1" dirty="0" smtClean="0"/>
              <a:t>D. </a:t>
            </a:r>
            <a:r>
              <a:rPr lang="en-US" i="1" dirty="0" err="1" smtClean="0"/>
              <a:t>pulex</a:t>
            </a:r>
            <a:endParaRPr lang="en-US" i="1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A high proportion of promoters are in head-to-head orientation</a:t>
            </a:r>
          </a:p>
          <a:p>
            <a:pPr>
              <a:lnSpc>
                <a:spcPct val="120000"/>
              </a:lnSpc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C8D-7D61-6145-BECC-FD27FBF75F5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90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393699" y="2075901"/>
            <a:ext cx="5082095" cy="13987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924550" y="2229669"/>
            <a:ext cx="6105584" cy="20947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0313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Acknowledgements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C8D-7D61-6145-BECC-FD27FBF75F5F}" type="slidenum">
              <a:rPr lang="en-US" smtClean="0"/>
              <a:t>33</a:t>
            </a:fld>
            <a:endParaRPr lang="en-US"/>
          </a:p>
        </p:txBody>
      </p:sp>
      <p:pic>
        <p:nvPicPr>
          <p:cNvPr id="2" name="Picture 1" descr="IUbw.seal.H.201All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217" y="5769903"/>
            <a:ext cx="6532399" cy="914400"/>
          </a:xfrm>
          <a:prstGeom prst="rect">
            <a:avLst/>
          </a:prstGeom>
        </p:spPr>
      </p:pic>
      <p:pic>
        <p:nvPicPr>
          <p:cNvPr id="3" name="Picture 2" descr="nsf1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875" y="5836237"/>
            <a:ext cx="777240" cy="7817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223" y="2176039"/>
            <a:ext cx="21562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sz="2200" b="1" dirty="0">
                <a:latin typeface="Arial"/>
                <a:cs typeface="Arial"/>
              </a:rPr>
              <a:t>Volker</a:t>
            </a:r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b="1" dirty="0" err="1" smtClean="0">
                <a:latin typeface="Arial"/>
                <a:cs typeface="Arial"/>
              </a:rPr>
              <a:t>Brendel</a:t>
            </a:r>
            <a:endParaRPr lang="en-US" sz="2200" b="1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6499" y="2598272"/>
            <a:ext cx="1691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Yao 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Xiangyu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pic>
        <p:nvPicPr>
          <p:cNvPr id="15" name="Picture 14" descr="600px-NIH_logo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632" y="5840730"/>
            <a:ext cx="777240" cy="77724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262319" y="2176039"/>
            <a:ext cx="22020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Arial"/>
                <a:cs typeface="Arial"/>
              </a:rPr>
              <a:t>Michael </a:t>
            </a:r>
            <a:r>
              <a:rPr lang="en-US" sz="2200" b="1" dirty="0" smtClean="0">
                <a:latin typeface="Arial"/>
                <a:cs typeface="Arial"/>
              </a:rPr>
              <a:t>Lynch</a:t>
            </a:r>
            <a:endParaRPr lang="en-US" sz="2200" b="1" dirty="0"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07691" y="2619431"/>
            <a:ext cx="1495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Ken </a:t>
            </a:r>
            <a:r>
              <a:rPr lang="en-US" sz="2000" b="1" dirty="0" err="1">
                <a:latin typeface="Arial" charset="0"/>
                <a:ea typeface="Arial" charset="0"/>
                <a:cs typeface="Arial" charset="0"/>
              </a:rPr>
              <a:t>Spitze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07691" y="3022924"/>
            <a:ext cx="1968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Kimberly Young</a:t>
            </a:r>
          </a:p>
        </p:txBody>
      </p:sp>
      <p:sp>
        <p:nvSpPr>
          <p:cNvPr id="9" name="Rectangle 8"/>
          <p:cNvSpPr/>
          <p:nvPr/>
        </p:nvSpPr>
        <p:spPr>
          <a:xfrm>
            <a:off x="6066132" y="3364276"/>
            <a:ext cx="5964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Sequencing services: Vincent J. Coates Genomics Sequencing Laboratory at UC Berkeley, supported by two NIH S10 Instrumentation Grants.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68948" y="1702047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Funding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66132" y="2440947"/>
            <a:ext cx="5683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NIH R01 (M. Lynch) “Population genomics of </a:t>
            </a:r>
            <a:r>
              <a:rPr lang="en-US" sz="1600" i="1" dirty="0">
                <a:latin typeface="Arial" charset="0"/>
                <a:ea typeface="Arial" charset="0"/>
                <a:cs typeface="Arial" charset="0"/>
              </a:rPr>
              <a:t>Daphnia </a:t>
            </a:r>
            <a:r>
              <a:rPr lang="en-US" sz="1600" i="1" dirty="0" err="1">
                <a:latin typeface="Arial" charset="0"/>
                <a:ea typeface="Arial" charset="0"/>
                <a:cs typeface="Arial" charset="0"/>
              </a:rPr>
              <a:t>pulex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”</a:t>
            </a:r>
            <a:endParaRPr lang="en-US" sz="1600" i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(Award 1R01GM101672-01A1)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66132" y="3036467"/>
            <a:ext cx="3844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1600" dirty="0" err="1">
                <a:latin typeface="Arial" charset="0"/>
                <a:ea typeface="Arial" charset="0"/>
                <a:cs typeface="Arial" charset="0"/>
              </a:rPr>
              <a:t>Brendel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 Group is supported by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NSF.</a:t>
            </a:r>
            <a:endParaRPr lang="en-US" sz="16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06217" y="4459264"/>
            <a:ext cx="1667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Nathan Keith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56" y="4605664"/>
            <a:ext cx="1828800" cy="219649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06217" y="4851934"/>
            <a:ext cx="14069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Dave Tang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06217" y="4066594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Peter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Cherbas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06217" y="5244603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Sen Xu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22262" y="3599796"/>
            <a:ext cx="2701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Critical Comments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000384" y="1630843"/>
            <a:ext cx="214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Contributors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5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3740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Please check out our pre-print of this work on </a:t>
            </a:r>
            <a:r>
              <a:rPr lang="en-US" sz="3600" dirty="0" err="1" smtClean="0"/>
              <a:t>bioRxiv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7B1A-23E6-4E49-AF73-79D90DDD1DDC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663108" y="1462970"/>
            <a:ext cx="6865783" cy="2743200"/>
            <a:chOff x="2049617" y="1660525"/>
            <a:chExt cx="6865783" cy="2743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9617" y="1660525"/>
              <a:ext cx="6094185" cy="2743200"/>
            </a:xfrm>
            <a:prstGeom prst="rect">
              <a:avLst/>
            </a:prstGeom>
          </p:spPr>
        </p:pic>
        <p:sp>
          <p:nvSpPr>
            <p:cNvPr id="2" name="Rounded Rectangle 1"/>
            <p:cNvSpPr/>
            <p:nvPr/>
          </p:nvSpPr>
          <p:spPr>
            <a:xfrm>
              <a:off x="6972300" y="1780811"/>
              <a:ext cx="1943100" cy="11239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752008" y="4270168"/>
            <a:ext cx="5443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 </a:t>
            </a:r>
            <a:r>
              <a:rPr lang="en-US" sz="2800" u="sng" dirty="0" smtClean="0"/>
              <a:t>http</a:t>
            </a:r>
            <a:r>
              <a:rPr lang="en-US" sz="2800" u="sng" dirty="0"/>
              <a:t>://</a:t>
            </a:r>
            <a:r>
              <a:rPr lang="en-US" sz="2800" u="sng" dirty="0" err="1"/>
              <a:t>dx.doi.org</a:t>
            </a:r>
            <a:r>
              <a:rPr lang="en-US" sz="2800" u="sng" dirty="0"/>
              <a:t>/10.1101/047894</a:t>
            </a:r>
          </a:p>
        </p:txBody>
      </p:sp>
    </p:spTree>
    <p:extLst>
      <p:ext uri="{BB962C8B-B14F-4D97-AF65-F5344CB8AC3E}">
        <p14:creationId xmlns:p14="http://schemas.microsoft.com/office/powerpoint/2010/main" val="119753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7B1A-23E6-4E49-AF73-79D90DDD1DDC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0"/>
            <a:ext cx="10058400" cy="668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6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ore Promoter Elements Figure_Eukaryotic Core Promoter.png"/>
          <p:cNvPicPr>
            <a:picLocks noChangeAspect="1"/>
          </p:cNvPicPr>
          <p:nvPr/>
        </p:nvPicPr>
        <p:blipFill>
          <a:blip r:embed="rId2"/>
          <a:srcRect l="8642" r="8280" b="70178"/>
          <a:stretch>
            <a:fillRect/>
          </a:stretch>
        </p:blipFill>
        <p:spPr>
          <a:xfrm>
            <a:off x="1981201" y="3598205"/>
            <a:ext cx="8193941" cy="13633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70" y="224377"/>
            <a:ext cx="12082829" cy="1143000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The </a:t>
            </a:r>
            <a:r>
              <a:rPr lang="en-US" sz="3000" dirty="0" smtClean="0"/>
              <a:t>transcription </a:t>
            </a:r>
            <a:r>
              <a:rPr lang="en-US" sz="3000" dirty="0"/>
              <a:t>s</a:t>
            </a:r>
            <a:r>
              <a:rPr lang="en-US" sz="3000" dirty="0" smtClean="0"/>
              <a:t>tart </a:t>
            </a:r>
            <a:r>
              <a:rPr lang="en-US" sz="3000" dirty="0"/>
              <a:t>s</a:t>
            </a:r>
            <a:r>
              <a:rPr lang="en-US" sz="3000" dirty="0" smtClean="0"/>
              <a:t>ite </a:t>
            </a:r>
            <a:r>
              <a:rPr lang="en-US" sz="3000" dirty="0"/>
              <a:t>(TSS) </a:t>
            </a:r>
            <a:r>
              <a:rPr lang="en-US" sz="3000" dirty="0" smtClean="0"/>
              <a:t>provides a link between promoter and </a:t>
            </a:r>
            <a:r>
              <a:rPr lang="en-US" sz="3000" dirty="0"/>
              <a:t>m</a:t>
            </a:r>
            <a:r>
              <a:rPr lang="en-US" sz="3000" dirty="0" smtClean="0"/>
              <a:t>RNA</a:t>
            </a:r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C8D-7D61-6145-BECC-FD27FBF75F5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8" name="Picture 17" descr="Core Promoter Elements Figure_mRN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341" y="2573814"/>
            <a:ext cx="4114800" cy="1181346"/>
          </a:xfrm>
          <a:prstGeom prst="rect">
            <a:avLst/>
          </a:prstGeom>
        </p:spPr>
      </p:pic>
      <p:pic>
        <p:nvPicPr>
          <p:cNvPr id="19" name="Picture 18" descr="Core Promoter Elements Figure_Single T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682" y="3386869"/>
            <a:ext cx="621751" cy="106672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38700" y="4707599"/>
            <a:ext cx="920750" cy="35179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86400" y="4652234"/>
            <a:ext cx="1981200" cy="357916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792138" y="4961598"/>
            <a:ext cx="2475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Pre-initiation Complex (PIC)</a:t>
            </a:r>
          </a:p>
        </p:txBody>
      </p:sp>
      <p:pic>
        <p:nvPicPr>
          <p:cNvPr id="15" name="Picture 14" descr="Core Promoter Elements Figure_Pre-Initiation Complex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602" y="3996966"/>
            <a:ext cx="966049" cy="91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C8D-7D61-6145-BECC-FD27FBF75F5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5667288" y="3503453"/>
            <a:ext cx="799449" cy="171409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6466737" y="493458"/>
            <a:ext cx="3115660" cy="4724086"/>
            <a:chOff x="6483927" y="472114"/>
            <a:chExt cx="3098034" cy="4777744"/>
          </a:xfrm>
        </p:grpSpPr>
        <p:grpSp>
          <p:nvGrpSpPr>
            <p:cNvPr id="72" name="Group 71"/>
            <p:cNvGrpSpPr>
              <a:grpSpLocks noChangeAspect="1"/>
            </p:cNvGrpSpPr>
            <p:nvPr/>
          </p:nvGrpSpPr>
          <p:grpSpPr>
            <a:xfrm>
              <a:off x="7886445" y="472114"/>
              <a:ext cx="1695516" cy="3657600"/>
              <a:chOff x="6807222" y="825488"/>
              <a:chExt cx="1756983" cy="3790197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6807222" y="825488"/>
                <a:ext cx="1756983" cy="2746150"/>
                <a:chOff x="8365531" y="960970"/>
                <a:chExt cx="1756983" cy="2746150"/>
              </a:xfrm>
            </p:grpSpPr>
            <p:pic>
              <p:nvPicPr>
                <p:cNvPr id="60" name="Picture 59" descr="TSR Figure.pn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017" r="33609" b="28948"/>
                <a:stretch/>
              </p:blipFill>
              <p:spPr>
                <a:xfrm>
                  <a:off x="8531641" y="960970"/>
                  <a:ext cx="1528998" cy="2746150"/>
                </a:xfrm>
                <a:prstGeom prst="rect">
                  <a:avLst/>
                </a:prstGeom>
              </p:spPr>
            </p:pic>
            <p:sp>
              <p:nvSpPr>
                <p:cNvPr id="61" name="Rectangle 60"/>
                <p:cNvSpPr/>
                <p:nvPr/>
              </p:nvSpPr>
              <p:spPr>
                <a:xfrm>
                  <a:off x="8531641" y="1593616"/>
                  <a:ext cx="407410" cy="3438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8772941" y="960970"/>
                  <a:ext cx="407410" cy="3438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8365531" y="2436943"/>
                  <a:ext cx="407410" cy="3438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9248181" y="1492167"/>
                  <a:ext cx="407410" cy="3438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9360857" y="2098000"/>
                  <a:ext cx="407410" cy="3438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9715104" y="3214697"/>
                  <a:ext cx="407410" cy="4924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68" name="Picture 67" descr="Core Promoter Elements Figure_Eukaryotic Core Promoter.png"/>
              <p:cNvPicPr>
                <a:picLocks noChangeAspect="1"/>
              </p:cNvPicPr>
              <p:nvPr/>
            </p:nvPicPr>
            <p:blipFill rotWithShape="1">
              <a:blip r:embed="rId3"/>
              <a:srcRect l="47904" r="47741" b="76815"/>
              <a:stretch/>
            </p:blipFill>
            <p:spPr>
              <a:xfrm>
                <a:off x="6807222" y="1232405"/>
                <a:ext cx="1371140" cy="3383280"/>
              </a:xfrm>
              <a:prstGeom prst="rect">
                <a:avLst/>
              </a:prstGeom>
            </p:spPr>
          </p:pic>
        </p:grpSp>
        <p:cxnSp>
          <p:nvCxnSpPr>
            <p:cNvPr id="75" name="Straight Connector 74"/>
            <p:cNvCxnSpPr/>
            <p:nvPr/>
          </p:nvCxnSpPr>
          <p:spPr>
            <a:xfrm flipV="1">
              <a:off x="6483927" y="627043"/>
              <a:ext cx="1265988" cy="2889255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6484363" y="4272197"/>
              <a:ext cx="1265552" cy="977661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7785167" y="627043"/>
              <a:ext cx="1796794" cy="3645153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319385" y="3552392"/>
            <a:ext cx="9052560" cy="1583052"/>
            <a:chOff x="1319385" y="3535767"/>
            <a:chExt cx="9052560" cy="1583052"/>
          </a:xfrm>
        </p:grpSpPr>
        <p:grpSp>
          <p:nvGrpSpPr>
            <p:cNvPr id="71" name="Group 70"/>
            <p:cNvGrpSpPr/>
            <p:nvPr/>
          </p:nvGrpSpPr>
          <p:grpSpPr>
            <a:xfrm>
              <a:off x="1319385" y="3535767"/>
              <a:ext cx="9052560" cy="1583052"/>
              <a:chOff x="0" y="3917616"/>
              <a:chExt cx="9052560" cy="1583052"/>
            </a:xfrm>
          </p:grpSpPr>
          <p:pic>
            <p:nvPicPr>
              <p:cNvPr id="70" name="Picture 69" descr="Core Promoter Elements Figure_Single TSS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5529" y="3917616"/>
                <a:ext cx="799449" cy="1371600"/>
              </a:xfrm>
              <a:prstGeom prst="rect">
                <a:avLst/>
              </a:prstGeom>
            </p:spPr>
          </p:pic>
          <p:pic>
            <p:nvPicPr>
              <p:cNvPr id="56" name="Picture 55" descr="Core Promoter Elements Figure_Eukaryotic Core Promoter.png"/>
              <p:cNvPicPr>
                <a:picLocks noChangeAspect="1"/>
              </p:cNvPicPr>
              <p:nvPr/>
            </p:nvPicPr>
            <p:blipFill rotWithShape="1">
              <a:blip r:embed="rId3"/>
              <a:srcRect l="8642" r="8280" b="76815"/>
              <a:stretch/>
            </p:blipFill>
            <p:spPr>
              <a:xfrm>
                <a:off x="0" y="4329677"/>
                <a:ext cx="9052560" cy="1170991"/>
              </a:xfrm>
              <a:prstGeom prst="rect">
                <a:avLst/>
              </a:prstGeom>
            </p:spPr>
          </p:pic>
        </p:grpSp>
        <p:sp>
          <p:nvSpPr>
            <p:cNvPr id="2" name="Rectangle 1"/>
            <p:cNvSpPr/>
            <p:nvPr/>
          </p:nvSpPr>
          <p:spPr>
            <a:xfrm>
              <a:off x="6019800" y="3848100"/>
              <a:ext cx="279400" cy="177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043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ore Promoter Elements Figure_Eukaryotic Core Promoter.png"/>
          <p:cNvPicPr>
            <a:picLocks noChangeAspect="1"/>
          </p:cNvPicPr>
          <p:nvPr/>
        </p:nvPicPr>
        <p:blipFill rotWithShape="1">
          <a:blip r:embed="rId2"/>
          <a:srcRect l="8642" t="13860" r="8280" b="76610"/>
          <a:stretch/>
        </p:blipFill>
        <p:spPr>
          <a:xfrm>
            <a:off x="854595" y="4214105"/>
            <a:ext cx="10441475" cy="5551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70" y="224377"/>
            <a:ext cx="12082829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Cap Analysis of Gene Expression (CAGE) identifies TSSs of mRNAs at large scale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C8D-7D61-6145-BECC-FD27FBF75F5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8" name="Picture 17" descr="Core Promoter Elements Figure_mRN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589" y="1106375"/>
            <a:ext cx="5414481" cy="1554480"/>
          </a:xfrm>
          <a:prstGeom prst="rect">
            <a:avLst/>
          </a:prstGeom>
        </p:spPr>
      </p:pic>
      <p:pic>
        <p:nvPicPr>
          <p:cNvPr id="19" name="Picture 18" descr="Core Promoter Elements Figure_Single T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933" y="3037392"/>
            <a:ext cx="852746" cy="14630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6510791"/>
            <a:ext cx="3113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/>
              <a:t>Carninci</a:t>
            </a:r>
            <a:r>
              <a:rPr lang="en-US" sz="1400" dirty="0" smtClean="0"/>
              <a:t> </a:t>
            </a:r>
            <a:r>
              <a:rPr lang="en-US" sz="1400" i="1" dirty="0" smtClean="0"/>
              <a:t>et al., </a:t>
            </a:r>
            <a:r>
              <a:rPr lang="en-US" sz="1400" dirty="0" smtClean="0"/>
              <a:t>2006; Murata </a:t>
            </a:r>
            <a:r>
              <a:rPr lang="en-US" sz="1400" i="1" dirty="0" smtClean="0"/>
              <a:t>et al</a:t>
            </a:r>
            <a:r>
              <a:rPr lang="en-US" sz="1400" dirty="0" smtClean="0"/>
              <a:t>., 2014</a:t>
            </a:r>
            <a:endParaRPr lang="en-US" sz="14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5610922" y="2566879"/>
            <a:ext cx="2031977" cy="408528"/>
            <a:chOff x="5610922" y="2566879"/>
            <a:chExt cx="2031977" cy="408528"/>
          </a:xfrm>
        </p:grpSpPr>
        <p:grpSp>
          <p:nvGrpSpPr>
            <p:cNvPr id="12" name="Group 11"/>
            <p:cNvGrpSpPr/>
            <p:nvPr/>
          </p:nvGrpSpPr>
          <p:grpSpPr>
            <a:xfrm>
              <a:off x="5610922" y="2566879"/>
              <a:ext cx="1491554" cy="408528"/>
              <a:chOff x="5636322" y="2300757"/>
              <a:chExt cx="1491554" cy="408528"/>
            </a:xfrm>
          </p:grpSpPr>
          <p:sp>
            <p:nvSpPr>
              <p:cNvPr id="6" name="Rectangle 5"/>
              <p:cNvSpPr>
                <a:spLocks/>
              </p:cNvSpPr>
              <p:nvPr/>
            </p:nvSpPr>
            <p:spPr>
              <a:xfrm>
                <a:off x="6231224" y="2300757"/>
                <a:ext cx="896652" cy="1143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5727700" y="2300757"/>
                <a:ext cx="503523" cy="1143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>
                <a:spLocks/>
              </p:cNvSpPr>
              <p:nvPr/>
            </p:nvSpPr>
            <p:spPr>
              <a:xfrm>
                <a:off x="5636322" y="2388230"/>
                <a:ext cx="6245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Linker</a:t>
                </a:r>
                <a:endParaRPr lang="en-US" sz="1600" dirty="0"/>
              </a:p>
            </p:txBody>
          </p:sp>
          <p:sp>
            <p:nvSpPr>
              <p:cNvPr id="20" name="TextBox 19"/>
              <p:cNvSpPr txBox="1">
                <a:spLocks/>
              </p:cNvSpPr>
              <p:nvPr/>
            </p:nvSpPr>
            <p:spPr>
              <a:xfrm>
                <a:off x="6217329" y="2401508"/>
                <a:ext cx="8560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CAGE tag</a:t>
                </a:r>
                <a:endParaRPr lang="en-US" sz="1400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018369" y="2566879"/>
              <a:ext cx="624530" cy="394978"/>
              <a:chOff x="7018369" y="2566879"/>
              <a:chExt cx="624530" cy="394978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7104373" y="2566879"/>
                <a:ext cx="387271" cy="1143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>
                <a:spLocks/>
              </p:cNvSpPr>
              <p:nvPr/>
            </p:nvSpPr>
            <p:spPr>
              <a:xfrm>
                <a:off x="7018369" y="2654080"/>
                <a:ext cx="6245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Linker</a:t>
                </a:r>
                <a:endParaRPr lang="en-US" sz="1600" dirty="0"/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6191929" y="2624029"/>
            <a:ext cx="910547" cy="1693971"/>
            <a:chOff x="6191929" y="2624029"/>
            <a:chExt cx="910547" cy="1693971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191929" y="2681179"/>
              <a:ext cx="0" cy="1636821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102476" y="2624029"/>
              <a:ext cx="0" cy="1693971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2005358" y="2957539"/>
            <a:ext cx="3033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Align </a:t>
            </a:r>
            <a:r>
              <a:rPr lang="en-US" sz="1600" smtClean="0"/>
              <a:t>CAGE tags </a:t>
            </a:r>
            <a:r>
              <a:rPr lang="en-US" sz="1600" dirty="0" smtClean="0"/>
              <a:t>(47bp) to genome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5511801" y="2566879"/>
            <a:ext cx="678232" cy="394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116369" y="2491310"/>
            <a:ext cx="680129" cy="394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702300" y="2491310"/>
            <a:ext cx="2094198" cy="470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1981889" y="1564143"/>
            <a:ext cx="3003771" cy="899946"/>
            <a:chOff x="2630307" y="2075461"/>
            <a:chExt cx="3003771" cy="899946"/>
          </a:xfrm>
        </p:grpSpPr>
        <p:sp>
          <p:nvSpPr>
            <p:cNvPr id="36" name="TextBox 35"/>
            <p:cNvSpPr txBox="1"/>
            <p:nvPr/>
          </p:nvSpPr>
          <p:spPr>
            <a:xfrm>
              <a:off x="2630307" y="2390632"/>
              <a:ext cx="30037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Biotylation</a:t>
              </a:r>
              <a:r>
                <a:rPr lang="en-US" sz="1600" dirty="0"/>
                <a:t> </a:t>
              </a:r>
              <a:r>
                <a:rPr lang="en-US" sz="1600" dirty="0" smtClean="0"/>
                <a:t>followed by</a:t>
              </a:r>
            </a:p>
            <a:p>
              <a:r>
                <a:rPr lang="en-US" sz="1600" dirty="0" err="1" smtClean="0"/>
                <a:t>pulldown</a:t>
              </a:r>
              <a:r>
                <a:rPr lang="en-US" sz="1600" dirty="0" smtClean="0"/>
                <a:t> with </a:t>
              </a:r>
              <a:r>
                <a:rPr lang="en-US" sz="1600" dirty="0" err="1" smtClean="0"/>
                <a:t>streptavadin</a:t>
              </a:r>
              <a:r>
                <a:rPr lang="en-US" sz="1600" dirty="0" smtClean="0"/>
                <a:t> beads</a:t>
              </a:r>
              <a:endParaRPr 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630307" y="2075461"/>
              <a:ext cx="1612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/>
                <a:t>Cap trapping:</a:t>
              </a:r>
              <a:endParaRPr lang="en-US" sz="2000" i="1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982820" y="2375014"/>
            <a:ext cx="2129727" cy="513637"/>
            <a:chOff x="2630307" y="2075461"/>
            <a:chExt cx="2129727" cy="513637"/>
          </a:xfrm>
        </p:grpSpPr>
        <p:sp>
          <p:nvSpPr>
            <p:cNvPr id="40" name="TextBox 39"/>
            <p:cNvSpPr txBox="1"/>
            <p:nvPr/>
          </p:nvSpPr>
          <p:spPr>
            <a:xfrm>
              <a:off x="2691134" y="2250544"/>
              <a:ext cx="20689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5’ and 3’ linker ligation</a:t>
              </a:r>
              <a:endParaRPr lang="en-US" sz="16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30307" y="2075461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i="1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68149" y="5494713"/>
            <a:ext cx="10925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We sought to expand the </a:t>
            </a:r>
            <a:r>
              <a:rPr lang="en-US" sz="2000" i="1" dirty="0" err="1" smtClean="0"/>
              <a:t>phylogentic</a:t>
            </a:r>
            <a:r>
              <a:rPr lang="en-US" sz="2000" i="1" dirty="0" smtClean="0"/>
              <a:t> breadth of metazoan core promoters by applying CAGE in </a:t>
            </a:r>
            <a:r>
              <a:rPr lang="en-US" sz="2000" dirty="0" smtClean="0"/>
              <a:t>D. </a:t>
            </a:r>
            <a:r>
              <a:rPr lang="en-US" sz="2000" dirty="0" err="1" smtClean="0"/>
              <a:t>pulex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1542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2" grpId="0" animBg="1"/>
      <p:bldP spid="33" grpId="0" animBg="1"/>
      <p:bldP spid="34" grpId="0" animBg="1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7B1A-23E6-4E49-AF73-79D90DDD1DDC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59490" y="1897693"/>
            <a:ext cx="594987" cy="463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30679" y="2517730"/>
            <a:ext cx="594987" cy="463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54661" y="976700"/>
            <a:ext cx="11714061" cy="5029200"/>
            <a:chOff x="1326192" y="1847262"/>
            <a:chExt cx="9541227" cy="4096337"/>
          </a:xfrm>
        </p:grpSpPr>
        <p:grpSp>
          <p:nvGrpSpPr>
            <p:cNvPr id="10" name="Group 9"/>
            <p:cNvGrpSpPr/>
            <p:nvPr/>
          </p:nvGrpSpPr>
          <p:grpSpPr>
            <a:xfrm>
              <a:off x="1326192" y="1847262"/>
              <a:ext cx="9541227" cy="4096337"/>
              <a:chOff x="1326192" y="1847262"/>
              <a:chExt cx="9541227" cy="409633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8074"/>
              <a:stretch/>
            </p:blipFill>
            <p:spPr>
              <a:xfrm>
                <a:off x="1326192" y="1847262"/>
                <a:ext cx="9541227" cy="4096337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5546942" y="1847262"/>
                <a:ext cx="594987" cy="3068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809995" y="4784639"/>
                <a:ext cx="231732" cy="3009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09995" y="3421390"/>
                <a:ext cx="231732" cy="3009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1478071" y="1951534"/>
              <a:ext cx="847595" cy="898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0" y="6509795"/>
            <a:ext cx="2412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Raborn</a:t>
            </a:r>
            <a:r>
              <a:rPr lang="en-US" sz="1400" dirty="0" smtClean="0"/>
              <a:t> </a:t>
            </a:r>
            <a:r>
              <a:rPr lang="en-US" sz="1400" i="1" dirty="0" smtClean="0"/>
              <a:t>et al., </a:t>
            </a:r>
            <a:r>
              <a:rPr lang="en-US" sz="1400" dirty="0" smtClean="0"/>
              <a:t>2016. </a:t>
            </a:r>
            <a:r>
              <a:rPr lang="en-US" sz="1400" i="1" dirty="0" smtClean="0"/>
              <a:t>Submitted</a:t>
            </a:r>
            <a:endParaRPr lang="en-US" sz="1400" i="1" dirty="0"/>
          </a:p>
        </p:txBody>
      </p:sp>
      <p:grpSp>
        <p:nvGrpSpPr>
          <p:cNvPr id="18" name="Group 17"/>
          <p:cNvGrpSpPr/>
          <p:nvPr/>
        </p:nvGrpSpPr>
        <p:grpSpPr>
          <a:xfrm>
            <a:off x="764088" y="1714500"/>
            <a:ext cx="4365320" cy="3840793"/>
            <a:chOff x="764088" y="1528175"/>
            <a:chExt cx="4365320" cy="4027118"/>
          </a:xfrm>
        </p:grpSpPr>
        <p:grpSp>
          <p:nvGrpSpPr>
            <p:cNvPr id="16" name="Group 15"/>
            <p:cNvGrpSpPr/>
            <p:nvPr/>
          </p:nvGrpSpPr>
          <p:grpSpPr>
            <a:xfrm>
              <a:off x="764088" y="1528175"/>
              <a:ext cx="4202482" cy="4027118"/>
              <a:chOff x="764088" y="1528175"/>
              <a:chExt cx="4202482" cy="4027118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764088" y="1528175"/>
                <a:ext cx="3645074" cy="39707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421688" y="3062614"/>
                <a:ext cx="544882" cy="24926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4947781" y="4265112"/>
              <a:ext cx="181627" cy="3178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7715627" y="4663958"/>
            <a:ext cx="3650293" cy="414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5016339" y="5209615"/>
            <a:ext cx="4651562" cy="333010"/>
            <a:chOff x="5016339" y="5209615"/>
            <a:chExt cx="4651562" cy="333010"/>
          </a:xfrm>
        </p:grpSpPr>
        <p:sp>
          <p:nvSpPr>
            <p:cNvPr id="21" name="Rectangle 20"/>
            <p:cNvSpPr/>
            <p:nvPr/>
          </p:nvSpPr>
          <p:spPr>
            <a:xfrm>
              <a:off x="5016339" y="5397832"/>
              <a:ext cx="620268" cy="1447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433868" y="5397832"/>
              <a:ext cx="620268" cy="929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047633" y="5209615"/>
              <a:ext cx="620268" cy="804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979096" y="3998514"/>
            <a:ext cx="6393076" cy="2259334"/>
            <a:chOff x="4874086" y="3997417"/>
            <a:chExt cx="6393076" cy="2259334"/>
          </a:xfrm>
        </p:grpSpPr>
        <p:grpSp>
          <p:nvGrpSpPr>
            <p:cNvPr id="25" name="Group 24"/>
            <p:cNvGrpSpPr/>
            <p:nvPr/>
          </p:nvGrpSpPr>
          <p:grpSpPr>
            <a:xfrm>
              <a:off x="4874086" y="4583009"/>
              <a:ext cx="6393076" cy="1673742"/>
              <a:chOff x="764088" y="1528175"/>
              <a:chExt cx="4365320" cy="4027118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764088" y="1528175"/>
                <a:ext cx="4202482" cy="4027118"/>
                <a:chOff x="764088" y="1528175"/>
                <a:chExt cx="4202482" cy="4027118"/>
              </a:xfrm>
            </p:grpSpPr>
            <p:sp>
              <p:nvSpPr>
                <p:cNvPr id="28" name="Rectangle 27"/>
                <p:cNvSpPr/>
                <p:nvPr/>
              </p:nvSpPr>
              <p:spPr>
                <a:xfrm>
                  <a:off x="764088" y="1528175"/>
                  <a:ext cx="3645074" cy="39707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4421688" y="3062614"/>
                  <a:ext cx="544882" cy="24926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" name="Rectangle 26"/>
              <p:cNvSpPr/>
              <p:nvPr/>
            </p:nvSpPr>
            <p:spPr>
              <a:xfrm>
                <a:off x="4947781" y="4265112"/>
                <a:ext cx="181627" cy="3178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6141285" y="3997417"/>
              <a:ext cx="1035367" cy="1673742"/>
              <a:chOff x="764088" y="1528175"/>
              <a:chExt cx="4365320" cy="4027118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764088" y="1528175"/>
                <a:ext cx="4202482" cy="4027118"/>
                <a:chOff x="764088" y="1528175"/>
                <a:chExt cx="4202482" cy="4027118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764088" y="1528175"/>
                  <a:ext cx="3645074" cy="39707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4421688" y="3062614"/>
                  <a:ext cx="544882" cy="24926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Rectangle 31"/>
              <p:cNvSpPr/>
              <p:nvPr/>
            </p:nvSpPr>
            <p:spPr>
              <a:xfrm>
                <a:off x="4947781" y="4265112"/>
                <a:ext cx="181627" cy="3178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267799" y="-74338"/>
            <a:ext cx="11468100" cy="1325563"/>
          </a:xfrm>
        </p:spPr>
        <p:txBody>
          <a:bodyPr>
            <a:normAutofit/>
          </a:bodyPr>
          <a:lstStyle/>
          <a:p>
            <a:pPr algn="ctr"/>
            <a:r>
              <a:rPr lang="en-US" sz="3400" dirty="0" smtClean="0"/>
              <a:t>Designations of CAGE-based information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19377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050" y="231775"/>
            <a:ext cx="11468100" cy="1325563"/>
          </a:xfrm>
        </p:spPr>
        <p:txBody>
          <a:bodyPr>
            <a:normAutofit/>
          </a:bodyPr>
          <a:lstStyle/>
          <a:p>
            <a:pPr algn="ctr"/>
            <a:r>
              <a:rPr lang="en-US" sz="3400" dirty="0" smtClean="0"/>
              <a:t>CAGE identifies the global landscape of transcription initiation</a:t>
            </a:r>
            <a:endParaRPr lang="en-US" sz="3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67B1A-23E6-4E49-AF73-79D90DDD1DDC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" y="6566524"/>
            <a:ext cx="64685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Snapshot from IGV. CAGE data from ENCODE/UCSC.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" t="5229" r="21637" b="54517"/>
          <a:stretch/>
        </p:blipFill>
        <p:spPr>
          <a:xfrm>
            <a:off x="1515628" y="2622100"/>
            <a:ext cx="9144000" cy="25043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97365" y="2959272"/>
            <a:ext cx="480306" cy="194490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58849" y="4434667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K562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14817" y="3191962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Gm12878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7094" y="3808980"/>
            <a:ext cx="97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H1-hESC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9545" y="2634187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Cell line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9997267" y="2264855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/>
              <a:t>hg19</a:t>
            </a:r>
            <a:endParaRPr lang="en-US" b="1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10659628" y="4719515"/>
            <a:ext cx="129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/>
              <a:t>Gencode</a:t>
            </a:r>
            <a:r>
              <a:rPr lang="en-US" b="1" i="1" dirty="0" smtClean="0"/>
              <a:t> v7</a:t>
            </a:r>
            <a:endParaRPr lang="en-US" b="1" i="1" dirty="0"/>
          </a:p>
        </p:txBody>
      </p:sp>
      <p:sp>
        <p:nvSpPr>
          <p:cNvPr id="3" name="Rectangle 2"/>
          <p:cNvSpPr/>
          <p:nvPr/>
        </p:nvSpPr>
        <p:spPr>
          <a:xfrm>
            <a:off x="8846311" y="5146811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333333"/>
                </a:solidFill>
                <a:latin typeface="Helvetica W01 Roman" charset="0"/>
              </a:rPr>
              <a:t>Gene: ZDHHC4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350380" y="1683750"/>
            <a:ext cx="4086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333333"/>
                </a:solidFill>
                <a:latin typeface="Helvetica W01 Roman" charset="0"/>
              </a:rPr>
              <a:t>Peaks of aligned CAGE tags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493785" y="2089718"/>
            <a:ext cx="856595" cy="860538"/>
          </a:xfrm>
          <a:prstGeom prst="line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16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03037" y="3827721"/>
            <a:ext cx="7101261" cy="9356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81627" y="258873"/>
            <a:ext cx="11877023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i="1" dirty="0" smtClean="0"/>
              <a:t>Daphnia </a:t>
            </a:r>
            <a:r>
              <a:rPr lang="en-US" sz="3600" i="1" dirty="0" err="1" smtClean="0"/>
              <a:t>pulex</a:t>
            </a:r>
            <a:r>
              <a:rPr lang="en-US" sz="3600" i="1" dirty="0" smtClean="0"/>
              <a:t> </a:t>
            </a:r>
            <a:r>
              <a:rPr lang="en-US" sz="3600" dirty="0" smtClean="0"/>
              <a:t>is</a:t>
            </a:r>
            <a:r>
              <a:rPr lang="en-US" sz="3600" i="1" dirty="0" smtClean="0"/>
              <a:t> </a:t>
            </a:r>
            <a:r>
              <a:rPr lang="en-US" sz="3600" dirty="0" smtClean="0"/>
              <a:t>an emerging model organism for genetics</a:t>
            </a:r>
            <a:endParaRPr lang="en-US" sz="3600" i="1" dirty="0"/>
          </a:p>
        </p:txBody>
      </p:sp>
      <p:sp>
        <p:nvSpPr>
          <p:cNvPr id="16" name="Content Placeholder 6"/>
          <p:cNvSpPr>
            <a:spLocks noGrp="1"/>
          </p:cNvSpPr>
          <p:nvPr>
            <p:ph idx="1"/>
          </p:nvPr>
        </p:nvSpPr>
        <p:spPr>
          <a:xfrm>
            <a:off x="703037" y="1769333"/>
            <a:ext cx="7345459" cy="359134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i="1" dirty="0" smtClean="0"/>
              <a:t>Daphnia</a:t>
            </a:r>
            <a:r>
              <a:rPr lang="en-US" sz="2400" dirty="0" smtClean="0"/>
              <a:t> spp. are globally distributed; nearly ubiquitous </a:t>
            </a:r>
            <a:r>
              <a:rPr lang="en-US" sz="2400" dirty="0"/>
              <a:t>in freshwater habitats 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Many diverse, well-characterized </a:t>
            </a:r>
            <a:r>
              <a:rPr lang="en-US" sz="2400" dirty="0"/>
              <a:t>natural </a:t>
            </a:r>
            <a:r>
              <a:rPr lang="en-US" sz="2400" dirty="0" smtClean="0"/>
              <a:t>populations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A unique life cycle that includes both sexual and asexual modes of reproduction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80C8D-7D61-6145-BECC-FD27FBF75F5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6581001"/>
            <a:ext cx="1792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 Credit: </a:t>
            </a:r>
            <a:r>
              <a:rPr lang="en-US" sz="1200" smtClean="0"/>
              <a:t>Paul Hebert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95" y="2168006"/>
            <a:ext cx="21844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3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1374</Words>
  <Application>Microsoft Macintosh PowerPoint</Application>
  <PresentationFormat>Widescreen</PresentationFormat>
  <Paragraphs>277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Helvetica W01 Roman</vt:lpstr>
      <vt:lpstr>Office Theme</vt:lpstr>
      <vt:lpstr> Promoter architecture and sex-specific gene expression in the microcrustacean Daphnia pulex revealed by profiling of 5’-mRNA ends </vt:lpstr>
      <vt:lpstr>The composition of metazoan promoters is heterogeneous </vt:lpstr>
      <vt:lpstr>PowerPoint Presentation</vt:lpstr>
      <vt:lpstr>The transcription start site (TSS) provides a link between promoter and mRNA</vt:lpstr>
      <vt:lpstr>PowerPoint Presentation</vt:lpstr>
      <vt:lpstr>Cap Analysis of Gene Expression (CAGE) identifies TSSs of mRNAs at large scale</vt:lpstr>
      <vt:lpstr>Designations of CAGE-based information</vt:lpstr>
      <vt:lpstr>CAGE identifies the global landscape of transcription initiation</vt:lpstr>
      <vt:lpstr>Daphnia pulex is an emerging model organism for genetics</vt:lpstr>
      <vt:lpstr>Daphnia’s life cycle comprises sexual and asexual reproductive pathways</vt:lpstr>
      <vt:lpstr>D. pulex has a compact, gene-rich genome</vt:lpstr>
      <vt:lpstr>Culturing and RNA isolation of D. pulex </vt:lpstr>
      <vt:lpstr>Preparation and analysis of CAGE libraries</vt:lpstr>
      <vt:lpstr>Summary of sequenced CAGE libraries</vt:lpstr>
      <vt:lpstr>CAGE mapping and promoter identification summary</vt:lpstr>
      <vt:lpstr>Majorities of CAGE tags and promoters are found in 5’ upstream regions</vt:lpstr>
      <vt:lpstr>Shape of TSSs at a promoter is associated with expression properties</vt:lpstr>
      <vt:lpstr>Shape classification of CAGE-identified promoters</vt:lpstr>
      <vt:lpstr>CAGE-identified promoters in D. pulex exhibit a range of shape properties</vt:lpstr>
      <vt:lpstr>CAGE-identified promoters in D. pulex exhibit a range of shape properties</vt:lpstr>
      <vt:lpstr>Broad promoters are more highly expressed than peaked promoters</vt:lpstr>
      <vt:lpstr>De novo discovery of D. pulex core promoter motifs</vt:lpstr>
      <vt:lpstr>Validated D. pulex core promoter motifs</vt:lpstr>
      <vt:lpstr>TATA and Inr exhibit expected enrichments relative to +1</vt:lpstr>
      <vt:lpstr>Dpm5 (Ohler8-like) is enriched between -40 and -60</vt:lpstr>
      <vt:lpstr>Current model of Daphnia core promoter architecture </vt:lpstr>
      <vt:lpstr>Differential promoter  activity by developmental state</vt:lpstr>
      <vt:lpstr>We observe differential promoter activity by developmental state</vt:lpstr>
      <vt:lpstr>PowerPoint Presentation</vt:lpstr>
      <vt:lpstr>Differential CAGE-estimated expression of meiotic genes </vt:lpstr>
      <vt:lpstr>D. pulex exhibits widespread alternative promoter usage</vt:lpstr>
      <vt:lpstr>PowerPoint Presentation</vt:lpstr>
      <vt:lpstr>Acknowledgements</vt:lpstr>
      <vt:lpstr>Please check out our pre-print of this work on bioRxiv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Promoter architecture and sex-specific gene expression in the microcrustacean Daphnia pulex revealed by profiling of 5’-mRNA ends </dc:title>
  <dc:creator>R. Taylor Raborn</dc:creator>
  <cp:lastModifiedBy>R. Taylor Raborn</cp:lastModifiedBy>
  <cp:revision>1</cp:revision>
  <dcterms:created xsi:type="dcterms:W3CDTF">2016-07-10T12:25:45Z</dcterms:created>
  <dcterms:modified xsi:type="dcterms:W3CDTF">2016-07-10T12:34:01Z</dcterms:modified>
</cp:coreProperties>
</file>